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97" r:id="rId6"/>
    <p:sldId id="263" r:id="rId7"/>
    <p:sldId id="265" r:id="rId8"/>
    <p:sldId id="293" r:id="rId9"/>
    <p:sldId id="296" r:id="rId10"/>
    <p:sldId id="295" r:id="rId11"/>
    <p:sldId id="294" r:id="rId12"/>
    <p:sldId id="271" r:id="rId13"/>
    <p:sldId id="262" r:id="rId14"/>
    <p:sldId id="284" r:id="rId15"/>
    <p:sldId id="264" r:id="rId16"/>
    <p:sldId id="258" r:id="rId17"/>
    <p:sldId id="287" r:id="rId18"/>
    <p:sldId id="268" r:id="rId19"/>
    <p:sldId id="269" r:id="rId20"/>
    <p:sldId id="259" r:id="rId21"/>
    <p:sldId id="270" r:id="rId22"/>
    <p:sldId id="272" r:id="rId23"/>
    <p:sldId id="273" r:id="rId24"/>
    <p:sldId id="285" r:id="rId25"/>
    <p:sldId id="276" r:id="rId26"/>
    <p:sldId id="283" r:id="rId27"/>
    <p:sldId id="277" r:id="rId28"/>
    <p:sldId id="278" r:id="rId29"/>
    <p:sldId id="274" r:id="rId30"/>
    <p:sldId id="298" r:id="rId31"/>
    <p:sldId id="290" r:id="rId32"/>
    <p:sldId id="29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28A4A-F3AD-4A0B-8129-4026363CDA6B}" v="1" dt="2024-10-25T17:23:58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 autoAdjust="0"/>
    <p:restoredTop sz="86589" autoAdjust="0"/>
  </p:normalViewPr>
  <p:slideViewPr>
    <p:cSldViewPr snapToGrid="0">
      <p:cViewPr varScale="1">
        <p:scale>
          <a:sx n="66" d="100"/>
          <a:sy n="66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h, Alexandra (Ali) (CDC/IOD/OPHDST/NCHS)" userId="c33b8276-e4ac-45d7-bd70-619c0eb05abd" providerId="ADAL" clId="{36F28A4A-F3AD-4A0B-8129-4026363CDA6B}"/>
    <pc:docChg chg="modSld">
      <pc:chgData name="Ruth, Alexandra (Ali) (CDC/IOD/OPHDST/NCHS)" userId="c33b8276-e4ac-45d7-bd70-619c0eb05abd" providerId="ADAL" clId="{36F28A4A-F3AD-4A0B-8129-4026363CDA6B}" dt="2024-10-25T17:24:34.918" v="118" actId="20577"/>
      <pc:docMkLst>
        <pc:docMk/>
      </pc:docMkLst>
      <pc:sldChg chg="modSp mod">
        <pc:chgData name="Ruth, Alexandra (Ali) (CDC/IOD/OPHDST/NCHS)" userId="c33b8276-e4ac-45d7-bd70-619c0eb05abd" providerId="ADAL" clId="{36F28A4A-F3AD-4A0B-8129-4026363CDA6B}" dt="2024-10-25T17:24:34.918" v="118" actId="20577"/>
        <pc:sldMkLst>
          <pc:docMk/>
          <pc:sldMk cId="3195610964" sldId="290"/>
        </pc:sldMkLst>
        <pc:spChg chg="mod">
          <ac:chgData name="Ruth, Alexandra (Ali) (CDC/IOD/OPHDST/NCHS)" userId="c33b8276-e4ac-45d7-bd70-619c0eb05abd" providerId="ADAL" clId="{36F28A4A-F3AD-4A0B-8129-4026363CDA6B}" dt="2024-10-25T17:24:34.918" v="118" actId="20577"/>
          <ac:spMkLst>
            <pc:docMk/>
            <pc:sldMk cId="3195610964" sldId="290"/>
            <ac:spMk id="3" creationId="{5FFE7A90-4589-4DE4-2FFE-EFCB002A7DA7}"/>
          </ac:spMkLst>
        </pc:spChg>
      </pc:sldChg>
      <pc:sldChg chg="modSp mod">
        <pc:chgData name="Ruth, Alexandra (Ali) (CDC/IOD/OPHDST/NCHS)" userId="c33b8276-e4ac-45d7-bd70-619c0eb05abd" providerId="ADAL" clId="{36F28A4A-F3AD-4A0B-8129-4026363CDA6B}" dt="2024-10-25T17:18:31.022" v="59" actId="20577"/>
        <pc:sldMkLst>
          <pc:docMk/>
          <pc:sldMk cId="3559350725" sldId="297"/>
        </pc:sldMkLst>
        <pc:spChg chg="mod">
          <ac:chgData name="Ruth, Alexandra (Ali) (CDC/IOD/OPHDST/NCHS)" userId="c33b8276-e4ac-45d7-bd70-619c0eb05abd" providerId="ADAL" clId="{36F28A4A-F3AD-4A0B-8129-4026363CDA6B}" dt="2024-10-25T17:18:31.022" v="59" actId="20577"/>
          <ac:spMkLst>
            <pc:docMk/>
            <pc:sldMk cId="3559350725" sldId="297"/>
            <ac:spMk id="5" creationId="{A8CD14BE-12BD-E2A6-26A0-BF63E80E718A}"/>
          </ac:spMkLst>
        </pc:spChg>
      </pc:sldChg>
    </pc:docChg>
  </pc:docChgLst>
  <pc:docChgLst>
    <pc:chgData name="Ruth, Alexandra (Ali) (CDC/IOD/OPHDST/NCHS)" userId="c33b8276-e4ac-45d7-bd70-619c0eb05abd" providerId="ADAL" clId="{B0A8CDFE-8D4C-420D-91D8-99166BA3DDDD}"/>
    <pc:docChg chg="undo custSel addSld delSld modSld sldOrd">
      <pc:chgData name="Ruth, Alexandra (Ali) (CDC/IOD/OPHDST/NCHS)" userId="c33b8276-e4ac-45d7-bd70-619c0eb05abd" providerId="ADAL" clId="{B0A8CDFE-8D4C-420D-91D8-99166BA3DDDD}" dt="2024-10-04T21:11:57.337" v="2040" actId="20577"/>
      <pc:docMkLst>
        <pc:docMk/>
      </pc:docMkLst>
      <pc:sldChg chg="modSp mod">
        <pc:chgData name="Ruth, Alexandra (Ali) (CDC/IOD/OPHDST/NCHS)" userId="c33b8276-e4ac-45d7-bd70-619c0eb05abd" providerId="ADAL" clId="{B0A8CDFE-8D4C-420D-91D8-99166BA3DDDD}" dt="2024-09-25T19:09:37.522" v="806" actId="20577"/>
        <pc:sldMkLst>
          <pc:docMk/>
          <pc:sldMk cId="2642761805" sldId="256"/>
        </pc:sldMkLst>
        <pc:spChg chg="mod">
          <ac:chgData name="Ruth, Alexandra (Ali) (CDC/IOD/OPHDST/NCHS)" userId="c33b8276-e4ac-45d7-bd70-619c0eb05abd" providerId="ADAL" clId="{B0A8CDFE-8D4C-420D-91D8-99166BA3DDDD}" dt="2024-09-18T18:30:08.400" v="369" actId="20577"/>
          <ac:spMkLst>
            <pc:docMk/>
            <pc:sldMk cId="2642761805" sldId="256"/>
            <ac:spMk id="2" creationId="{821F0579-FCE2-0690-2185-B740E5B73278}"/>
          </ac:spMkLst>
        </pc:spChg>
        <pc:spChg chg="mod">
          <ac:chgData name="Ruth, Alexandra (Ali) (CDC/IOD/OPHDST/NCHS)" userId="c33b8276-e4ac-45d7-bd70-619c0eb05abd" providerId="ADAL" clId="{B0A8CDFE-8D4C-420D-91D8-99166BA3DDDD}" dt="2024-09-25T19:09:37.522" v="806" actId="20577"/>
          <ac:spMkLst>
            <pc:docMk/>
            <pc:sldMk cId="2642761805" sldId="256"/>
            <ac:spMk id="3" creationId="{53AC41DE-F767-D040-EF52-E45858E5C39A}"/>
          </ac:spMkLst>
        </pc:spChg>
        <pc:picChg chg="mod">
          <ac:chgData name="Ruth, Alexandra (Ali) (CDC/IOD/OPHDST/NCHS)" userId="c33b8276-e4ac-45d7-bd70-619c0eb05abd" providerId="ADAL" clId="{B0A8CDFE-8D4C-420D-91D8-99166BA3DDDD}" dt="2024-09-25T16:32:18.785" v="656" actId="1076"/>
          <ac:picMkLst>
            <pc:docMk/>
            <pc:sldMk cId="2642761805" sldId="256"/>
            <ac:picMk id="11" creationId="{D5CB6013-E273-FC66-33C9-FD97F63DDC8B}"/>
          </ac:picMkLst>
        </pc:picChg>
      </pc:sldChg>
      <pc:sldChg chg="modSp mod">
        <pc:chgData name="Ruth, Alexandra (Ali) (CDC/IOD/OPHDST/NCHS)" userId="c33b8276-e4ac-45d7-bd70-619c0eb05abd" providerId="ADAL" clId="{B0A8CDFE-8D4C-420D-91D8-99166BA3DDDD}" dt="2024-09-25T19:18:34.083" v="1061" actId="20577"/>
        <pc:sldMkLst>
          <pc:docMk/>
          <pc:sldMk cId="4230659040" sldId="262"/>
        </pc:sldMkLst>
        <pc:spChg chg="mod">
          <ac:chgData name="Ruth, Alexandra (Ali) (CDC/IOD/OPHDST/NCHS)" userId="c33b8276-e4ac-45d7-bd70-619c0eb05abd" providerId="ADAL" clId="{B0A8CDFE-8D4C-420D-91D8-99166BA3DDDD}" dt="2024-09-25T19:18:34.083" v="1061" actId="20577"/>
          <ac:spMkLst>
            <pc:docMk/>
            <pc:sldMk cId="4230659040" sldId="262"/>
            <ac:spMk id="3" creationId="{DA2BEE92-BAB4-B3D3-A294-E8AD3732E846}"/>
          </ac:spMkLst>
        </pc:spChg>
      </pc:sldChg>
      <pc:sldChg chg="addSp delSp modSp mod">
        <pc:chgData name="Ruth, Alexandra (Ali) (CDC/IOD/OPHDST/NCHS)" userId="c33b8276-e4ac-45d7-bd70-619c0eb05abd" providerId="ADAL" clId="{B0A8CDFE-8D4C-420D-91D8-99166BA3DDDD}" dt="2024-09-25T18:25:10.385" v="786" actId="20577"/>
        <pc:sldMkLst>
          <pc:docMk/>
          <pc:sldMk cId="2415171144" sldId="263"/>
        </pc:sldMkLst>
        <pc:spChg chg="add mod">
          <ac:chgData name="Ruth, Alexandra (Ali) (CDC/IOD/OPHDST/NCHS)" userId="c33b8276-e4ac-45d7-bd70-619c0eb05abd" providerId="ADAL" clId="{B0A8CDFE-8D4C-420D-91D8-99166BA3DDDD}" dt="2024-09-25T16:33:59.624" v="657" actId="164"/>
          <ac:spMkLst>
            <pc:docMk/>
            <pc:sldMk cId="2415171144" sldId="263"/>
            <ac:spMk id="6" creationId="{3233E4E9-962E-FD33-653E-92C1E525410D}"/>
          </ac:spMkLst>
        </pc:spChg>
        <pc:spChg chg="mod ord">
          <ac:chgData name="Ruth, Alexandra (Ali) (CDC/IOD/OPHDST/NCHS)" userId="c33b8276-e4ac-45d7-bd70-619c0eb05abd" providerId="ADAL" clId="{B0A8CDFE-8D4C-420D-91D8-99166BA3DDDD}" dt="2024-09-25T16:33:59.624" v="657" actId="164"/>
          <ac:spMkLst>
            <pc:docMk/>
            <pc:sldMk cId="2415171144" sldId="263"/>
            <ac:spMk id="8" creationId="{78B6CBF2-ADB0-6892-002C-E72162DF7AD2}"/>
          </ac:spMkLst>
        </pc:spChg>
        <pc:spChg chg="mod">
          <ac:chgData name="Ruth, Alexandra (Ali) (CDC/IOD/OPHDST/NCHS)" userId="c33b8276-e4ac-45d7-bd70-619c0eb05abd" providerId="ADAL" clId="{B0A8CDFE-8D4C-420D-91D8-99166BA3DDDD}" dt="2024-09-25T18:25:10.385" v="786" actId="20577"/>
          <ac:spMkLst>
            <pc:docMk/>
            <pc:sldMk cId="2415171144" sldId="263"/>
            <ac:spMk id="10" creationId="{0BDE3975-C4B6-402A-6C61-0C8A10056D69}"/>
          </ac:spMkLst>
        </pc:spChg>
        <pc:grpChg chg="add mod">
          <ac:chgData name="Ruth, Alexandra (Ali) (CDC/IOD/OPHDST/NCHS)" userId="c33b8276-e4ac-45d7-bd70-619c0eb05abd" providerId="ADAL" clId="{B0A8CDFE-8D4C-420D-91D8-99166BA3DDDD}" dt="2024-09-25T16:33:59.624" v="657" actId="164"/>
          <ac:grpSpMkLst>
            <pc:docMk/>
            <pc:sldMk cId="2415171144" sldId="263"/>
            <ac:grpSpMk id="2" creationId="{A1C421EE-F906-270F-131B-74B4396A705F}"/>
          </ac:grpSpMkLst>
        </pc:grpChg>
        <pc:picChg chg="add mod">
          <ac:chgData name="Ruth, Alexandra (Ali) (CDC/IOD/OPHDST/NCHS)" userId="c33b8276-e4ac-45d7-bd70-619c0eb05abd" providerId="ADAL" clId="{B0A8CDFE-8D4C-420D-91D8-99166BA3DDDD}" dt="2024-09-25T16:33:59.624" v="657" actId="164"/>
          <ac:picMkLst>
            <pc:docMk/>
            <pc:sldMk cId="2415171144" sldId="263"/>
            <ac:picMk id="3" creationId="{216BB889-F6E7-687A-49B8-1461A5829EC0}"/>
          </ac:picMkLst>
        </pc:picChg>
        <pc:picChg chg="add mod ord">
          <ac:chgData name="Ruth, Alexandra (Ali) (CDC/IOD/OPHDST/NCHS)" userId="c33b8276-e4ac-45d7-bd70-619c0eb05abd" providerId="ADAL" clId="{B0A8CDFE-8D4C-420D-91D8-99166BA3DDDD}" dt="2024-09-18T18:39:23.866" v="444" actId="14100"/>
          <ac:picMkLst>
            <pc:docMk/>
            <pc:sldMk cId="2415171144" sldId="263"/>
            <ac:picMk id="5" creationId="{E4FDDB20-977C-CE46-0BE2-3A84FEC6ED30}"/>
          </ac:picMkLst>
        </pc:picChg>
        <pc:picChg chg="del">
          <ac:chgData name="Ruth, Alexandra (Ali) (CDC/IOD/OPHDST/NCHS)" userId="c33b8276-e4ac-45d7-bd70-619c0eb05abd" providerId="ADAL" clId="{B0A8CDFE-8D4C-420D-91D8-99166BA3DDDD}" dt="2024-09-18T18:34:00.111" v="413" actId="478"/>
          <ac:picMkLst>
            <pc:docMk/>
            <pc:sldMk cId="2415171144" sldId="263"/>
            <ac:picMk id="9" creationId="{DC5321BA-3F2A-7A80-105B-45F81A30A173}"/>
          </ac:picMkLst>
        </pc:picChg>
      </pc:sldChg>
      <pc:sldChg chg="modSp mod">
        <pc:chgData name="Ruth, Alexandra (Ali) (CDC/IOD/OPHDST/NCHS)" userId="c33b8276-e4ac-45d7-bd70-619c0eb05abd" providerId="ADAL" clId="{B0A8CDFE-8D4C-420D-91D8-99166BA3DDDD}" dt="2024-10-04T17:13:10.503" v="1210" actId="20577"/>
        <pc:sldMkLst>
          <pc:docMk/>
          <pc:sldMk cId="4058694686" sldId="271"/>
        </pc:sldMkLst>
        <pc:spChg chg="mod">
          <ac:chgData name="Ruth, Alexandra (Ali) (CDC/IOD/OPHDST/NCHS)" userId="c33b8276-e4ac-45d7-bd70-619c0eb05abd" providerId="ADAL" clId="{B0A8CDFE-8D4C-420D-91D8-99166BA3DDDD}" dt="2024-10-04T17:13:10.503" v="1210" actId="20577"/>
          <ac:spMkLst>
            <pc:docMk/>
            <pc:sldMk cId="4058694686" sldId="271"/>
            <ac:spMk id="3" creationId="{FB835E6A-584C-A0B0-6BAE-F63E8E3046DB}"/>
          </ac:spMkLst>
        </pc:spChg>
      </pc:sldChg>
      <pc:sldChg chg="modSp mod">
        <pc:chgData name="Ruth, Alexandra (Ali) (CDC/IOD/OPHDST/NCHS)" userId="c33b8276-e4ac-45d7-bd70-619c0eb05abd" providerId="ADAL" clId="{B0A8CDFE-8D4C-420D-91D8-99166BA3DDDD}" dt="2024-10-04T21:11:28.516" v="2029" actId="20577"/>
        <pc:sldMkLst>
          <pc:docMk/>
          <pc:sldMk cId="2366037653" sldId="274"/>
        </pc:sldMkLst>
        <pc:spChg chg="mod">
          <ac:chgData name="Ruth, Alexandra (Ali) (CDC/IOD/OPHDST/NCHS)" userId="c33b8276-e4ac-45d7-bd70-619c0eb05abd" providerId="ADAL" clId="{B0A8CDFE-8D4C-420D-91D8-99166BA3DDDD}" dt="2024-10-04T21:11:28.516" v="2029" actId="20577"/>
          <ac:spMkLst>
            <pc:docMk/>
            <pc:sldMk cId="2366037653" sldId="274"/>
            <ac:spMk id="3" creationId="{DA2BEE92-BAB4-B3D3-A294-E8AD3732E846}"/>
          </ac:spMkLst>
        </pc:spChg>
      </pc:sldChg>
      <pc:sldChg chg="modSp mod">
        <pc:chgData name="Ruth, Alexandra (Ali) (CDC/IOD/OPHDST/NCHS)" userId="c33b8276-e4ac-45d7-bd70-619c0eb05abd" providerId="ADAL" clId="{B0A8CDFE-8D4C-420D-91D8-99166BA3DDDD}" dt="2024-10-04T21:09:13.909" v="1864" actId="20577"/>
        <pc:sldMkLst>
          <pc:docMk/>
          <pc:sldMk cId="127204506" sldId="278"/>
        </pc:sldMkLst>
        <pc:spChg chg="mod">
          <ac:chgData name="Ruth, Alexandra (Ali) (CDC/IOD/OPHDST/NCHS)" userId="c33b8276-e4ac-45d7-bd70-619c0eb05abd" providerId="ADAL" clId="{B0A8CDFE-8D4C-420D-91D8-99166BA3DDDD}" dt="2024-10-04T21:09:13.909" v="1864" actId="20577"/>
          <ac:spMkLst>
            <pc:docMk/>
            <pc:sldMk cId="127204506" sldId="278"/>
            <ac:spMk id="11" creationId="{00703EA7-9D19-3136-61C7-82799E2F9370}"/>
          </ac:spMkLst>
        </pc:spChg>
        <pc:graphicFrameChg chg="mod modGraphic">
          <ac:chgData name="Ruth, Alexandra (Ali) (CDC/IOD/OPHDST/NCHS)" userId="c33b8276-e4ac-45d7-bd70-619c0eb05abd" providerId="ADAL" clId="{B0A8CDFE-8D4C-420D-91D8-99166BA3DDDD}" dt="2024-09-16T16:27:56.528" v="341" actId="20577"/>
          <ac:graphicFrameMkLst>
            <pc:docMk/>
            <pc:sldMk cId="127204506" sldId="278"/>
            <ac:graphicFrameMk id="3" creationId="{F9EB2E6A-5266-C51A-9E4B-A241FF095989}"/>
          </ac:graphicFrameMkLst>
        </pc:graphicFrameChg>
      </pc:sldChg>
      <pc:sldChg chg="modSp del mod">
        <pc:chgData name="Ruth, Alexandra (Ali) (CDC/IOD/OPHDST/NCHS)" userId="c33b8276-e4ac-45d7-bd70-619c0eb05abd" providerId="ADAL" clId="{B0A8CDFE-8D4C-420D-91D8-99166BA3DDDD}" dt="2024-09-25T17:50:39.640" v="750" actId="2696"/>
        <pc:sldMkLst>
          <pc:docMk/>
          <pc:sldMk cId="307911817" sldId="279"/>
        </pc:sldMkLst>
        <pc:spChg chg="mod">
          <ac:chgData name="Ruth, Alexandra (Ali) (CDC/IOD/OPHDST/NCHS)" userId="c33b8276-e4ac-45d7-bd70-619c0eb05abd" providerId="ADAL" clId="{B0A8CDFE-8D4C-420D-91D8-99166BA3DDDD}" dt="2024-09-18T18:31:55.414" v="412" actId="20577"/>
          <ac:spMkLst>
            <pc:docMk/>
            <pc:sldMk cId="307911817" sldId="279"/>
            <ac:spMk id="2" creationId="{E82835A6-D25D-C852-EF5C-1F5B7451448C}"/>
          </ac:spMkLst>
        </pc:spChg>
        <pc:spChg chg="mod">
          <ac:chgData name="Ruth, Alexandra (Ali) (CDC/IOD/OPHDST/NCHS)" userId="c33b8276-e4ac-45d7-bd70-619c0eb05abd" providerId="ADAL" clId="{B0A8CDFE-8D4C-420D-91D8-99166BA3DDDD}" dt="2024-09-18T18:48:39.770" v="485" actId="5793"/>
          <ac:spMkLst>
            <pc:docMk/>
            <pc:sldMk cId="307911817" sldId="279"/>
            <ac:spMk id="6" creationId="{FAB119DD-2956-4067-3267-17808A1FA643}"/>
          </ac:spMkLst>
        </pc:spChg>
      </pc:sldChg>
      <pc:sldChg chg="del">
        <pc:chgData name="Ruth, Alexandra (Ali) (CDC/IOD/OPHDST/NCHS)" userId="c33b8276-e4ac-45d7-bd70-619c0eb05abd" providerId="ADAL" clId="{B0A8CDFE-8D4C-420D-91D8-99166BA3DDDD}" dt="2024-09-25T18:23:11.130" v="760" actId="2696"/>
        <pc:sldMkLst>
          <pc:docMk/>
          <pc:sldMk cId="2902060101" sldId="280"/>
        </pc:sldMkLst>
      </pc:sldChg>
      <pc:sldChg chg="del">
        <pc:chgData name="Ruth, Alexandra (Ali) (CDC/IOD/OPHDST/NCHS)" userId="c33b8276-e4ac-45d7-bd70-619c0eb05abd" providerId="ADAL" clId="{B0A8CDFE-8D4C-420D-91D8-99166BA3DDDD}" dt="2024-09-25T17:25:54.673" v="690" actId="2696"/>
        <pc:sldMkLst>
          <pc:docMk/>
          <pc:sldMk cId="896912484" sldId="281"/>
        </pc:sldMkLst>
      </pc:sldChg>
      <pc:sldChg chg="delSp modSp del mod">
        <pc:chgData name="Ruth, Alexandra (Ali) (CDC/IOD/OPHDST/NCHS)" userId="c33b8276-e4ac-45d7-bd70-619c0eb05abd" providerId="ADAL" clId="{B0A8CDFE-8D4C-420D-91D8-99166BA3DDDD}" dt="2024-09-25T18:23:07.682" v="759" actId="2696"/>
        <pc:sldMkLst>
          <pc:docMk/>
          <pc:sldMk cId="1543083151" sldId="282"/>
        </pc:sldMkLst>
        <pc:spChg chg="del">
          <ac:chgData name="Ruth, Alexandra (Ali) (CDC/IOD/OPHDST/NCHS)" userId="c33b8276-e4ac-45d7-bd70-619c0eb05abd" providerId="ADAL" clId="{B0A8CDFE-8D4C-420D-91D8-99166BA3DDDD}" dt="2024-09-25T17:26:01.369" v="691" actId="478"/>
          <ac:spMkLst>
            <pc:docMk/>
            <pc:sldMk cId="1543083151" sldId="282"/>
            <ac:spMk id="3" creationId="{C6E66641-66FF-3FF8-F944-83863B9057E4}"/>
          </ac:spMkLst>
        </pc:spChg>
        <pc:spChg chg="mod">
          <ac:chgData name="Ruth, Alexandra (Ali) (CDC/IOD/OPHDST/NCHS)" userId="c33b8276-e4ac-45d7-bd70-619c0eb05abd" providerId="ADAL" clId="{B0A8CDFE-8D4C-420D-91D8-99166BA3DDDD}" dt="2024-09-25T17:25:41.794" v="688" actId="20577"/>
          <ac:spMkLst>
            <pc:docMk/>
            <pc:sldMk cId="1543083151" sldId="282"/>
            <ac:spMk id="5" creationId="{A8CD14BE-12BD-E2A6-26A0-BF63E80E718A}"/>
          </ac:spMkLst>
        </pc:spChg>
        <pc:picChg chg="del">
          <ac:chgData name="Ruth, Alexandra (Ali) (CDC/IOD/OPHDST/NCHS)" userId="c33b8276-e4ac-45d7-bd70-619c0eb05abd" providerId="ADAL" clId="{B0A8CDFE-8D4C-420D-91D8-99166BA3DDDD}" dt="2024-09-25T17:26:02.687" v="692" actId="478"/>
          <ac:picMkLst>
            <pc:docMk/>
            <pc:sldMk cId="1543083151" sldId="282"/>
            <ac:picMk id="4" creationId="{86610136-5E9A-95C7-ACF5-205D78D03797}"/>
          </ac:picMkLst>
        </pc:picChg>
      </pc:sldChg>
      <pc:sldChg chg="modSp mod">
        <pc:chgData name="Ruth, Alexandra (Ali) (CDC/IOD/OPHDST/NCHS)" userId="c33b8276-e4ac-45d7-bd70-619c0eb05abd" providerId="ADAL" clId="{B0A8CDFE-8D4C-420D-91D8-99166BA3DDDD}" dt="2024-10-04T21:11:57.337" v="2040" actId="20577"/>
        <pc:sldMkLst>
          <pc:docMk/>
          <pc:sldMk cId="2347832375" sldId="283"/>
        </pc:sldMkLst>
        <pc:spChg chg="mod">
          <ac:chgData name="Ruth, Alexandra (Ali) (CDC/IOD/OPHDST/NCHS)" userId="c33b8276-e4ac-45d7-bd70-619c0eb05abd" providerId="ADAL" clId="{B0A8CDFE-8D4C-420D-91D8-99166BA3DDDD}" dt="2024-10-04T21:11:57.337" v="2040" actId="20577"/>
          <ac:spMkLst>
            <pc:docMk/>
            <pc:sldMk cId="2347832375" sldId="283"/>
            <ac:spMk id="3" creationId="{DA2BEE92-BAB4-B3D3-A294-E8AD3732E846}"/>
          </ac:spMkLst>
        </pc:spChg>
      </pc:sldChg>
      <pc:sldChg chg="modSp mod">
        <pc:chgData name="Ruth, Alexandra (Ali) (CDC/IOD/OPHDST/NCHS)" userId="c33b8276-e4ac-45d7-bd70-619c0eb05abd" providerId="ADAL" clId="{B0A8CDFE-8D4C-420D-91D8-99166BA3DDDD}" dt="2024-09-25T19:18:47.691" v="1080" actId="20577"/>
        <pc:sldMkLst>
          <pc:docMk/>
          <pc:sldMk cId="2929268585" sldId="284"/>
        </pc:sldMkLst>
        <pc:spChg chg="mod">
          <ac:chgData name="Ruth, Alexandra (Ali) (CDC/IOD/OPHDST/NCHS)" userId="c33b8276-e4ac-45d7-bd70-619c0eb05abd" providerId="ADAL" clId="{B0A8CDFE-8D4C-420D-91D8-99166BA3DDDD}" dt="2024-09-25T19:18:47.691" v="1080" actId="20577"/>
          <ac:spMkLst>
            <pc:docMk/>
            <pc:sldMk cId="2929268585" sldId="284"/>
            <ac:spMk id="3" creationId="{DA2BEE92-BAB4-B3D3-A294-E8AD3732E846}"/>
          </ac:spMkLst>
        </pc:spChg>
      </pc:sldChg>
      <pc:sldChg chg="modSp mod">
        <pc:chgData name="Ruth, Alexandra (Ali) (CDC/IOD/OPHDST/NCHS)" userId="c33b8276-e4ac-45d7-bd70-619c0eb05abd" providerId="ADAL" clId="{B0A8CDFE-8D4C-420D-91D8-99166BA3DDDD}" dt="2024-10-04T21:08:56.241" v="1787" actId="20577"/>
        <pc:sldMkLst>
          <pc:docMk/>
          <pc:sldMk cId="1034255251" sldId="285"/>
        </pc:sldMkLst>
        <pc:spChg chg="mod">
          <ac:chgData name="Ruth, Alexandra (Ali) (CDC/IOD/OPHDST/NCHS)" userId="c33b8276-e4ac-45d7-bd70-619c0eb05abd" providerId="ADAL" clId="{B0A8CDFE-8D4C-420D-91D8-99166BA3DDDD}" dt="2024-10-04T21:08:56.241" v="1787" actId="20577"/>
          <ac:spMkLst>
            <pc:docMk/>
            <pc:sldMk cId="1034255251" sldId="285"/>
            <ac:spMk id="3" creationId="{DA2BEE92-BAB4-B3D3-A294-E8AD3732E846}"/>
          </ac:spMkLst>
        </pc:spChg>
      </pc:sldChg>
      <pc:sldChg chg="modSp del mod">
        <pc:chgData name="Ruth, Alexandra (Ali) (CDC/IOD/OPHDST/NCHS)" userId="c33b8276-e4ac-45d7-bd70-619c0eb05abd" providerId="ADAL" clId="{B0A8CDFE-8D4C-420D-91D8-99166BA3DDDD}" dt="2024-09-25T18:23:14.404" v="761" actId="2696"/>
        <pc:sldMkLst>
          <pc:docMk/>
          <pc:sldMk cId="1677901083" sldId="286"/>
        </pc:sldMkLst>
        <pc:spChg chg="mod">
          <ac:chgData name="Ruth, Alexandra (Ali) (CDC/IOD/OPHDST/NCHS)" userId="c33b8276-e4ac-45d7-bd70-619c0eb05abd" providerId="ADAL" clId="{B0A8CDFE-8D4C-420D-91D8-99166BA3DDDD}" dt="2024-09-25T18:22:51.803" v="758" actId="20577"/>
          <ac:spMkLst>
            <pc:docMk/>
            <pc:sldMk cId="1677901083" sldId="286"/>
            <ac:spMk id="5" creationId="{A8CD14BE-12BD-E2A6-26A0-BF63E80E718A}"/>
          </ac:spMkLst>
        </pc:spChg>
      </pc:sldChg>
      <pc:sldChg chg="delSp del mod">
        <pc:chgData name="Ruth, Alexandra (Ali) (CDC/IOD/OPHDST/NCHS)" userId="c33b8276-e4ac-45d7-bd70-619c0eb05abd" providerId="ADAL" clId="{B0A8CDFE-8D4C-420D-91D8-99166BA3DDDD}" dt="2024-09-13T18:41:14.460" v="143" actId="2696"/>
        <pc:sldMkLst>
          <pc:docMk/>
          <pc:sldMk cId="2905479064" sldId="289"/>
        </pc:sldMkLst>
        <pc:spChg chg="del">
          <ac:chgData name="Ruth, Alexandra (Ali) (CDC/IOD/OPHDST/NCHS)" userId="c33b8276-e4ac-45d7-bd70-619c0eb05abd" providerId="ADAL" clId="{B0A8CDFE-8D4C-420D-91D8-99166BA3DDDD}" dt="2024-09-13T18:41:11.417" v="142" actId="478"/>
          <ac:spMkLst>
            <pc:docMk/>
            <pc:sldMk cId="2905479064" sldId="289"/>
            <ac:spMk id="4" creationId="{D10A8A8B-4F6B-7D76-F742-83AE807CFA0E}"/>
          </ac:spMkLst>
        </pc:spChg>
      </pc:sldChg>
      <pc:sldChg chg="modSp mod">
        <pc:chgData name="Ruth, Alexandra (Ali) (CDC/IOD/OPHDST/NCHS)" userId="c33b8276-e4ac-45d7-bd70-619c0eb05abd" providerId="ADAL" clId="{B0A8CDFE-8D4C-420D-91D8-99166BA3DDDD}" dt="2024-10-03T21:36:48.688" v="1199" actId="20577"/>
        <pc:sldMkLst>
          <pc:docMk/>
          <pc:sldMk cId="3195610964" sldId="290"/>
        </pc:sldMkLst>
        <pc:spChg chg="mod">
          <ac:chgData name="Ruth, Alexandra (Ali) (CDC/IOD/OPHDST/NCHS)" userId="c33b8276-e4ac-45d7-bd70-619c0eb05abd" providerId="ADAL" clId="{B0A8CDFE-8D4C-420D-91D8-99166BA3DDDD}" dt="2024-10-03T21:36:48.688" v="1199" actId="20577"/>
          <ac:spMkLst>
            <pc:docMk/>
            <pc:sldMk cId="3195610964" sldId="290"/>
            <ac:spMk id="3" creationId="{5FFE7A90-4589-4DE4-2FFE-EFCB002A7DA7}"/>
          </ac:spMkLst>
        </pc:spChg>
      </pc:sldChg>
      <pc:sldChg chg="modSp add del mod modNotesTx">
        <pc:chgData name="Ruth, Alexandra (Ali) (CDC/IOD/OPHDST/NCHS)" userId="c33b8276-e4ac-45d7-bd70-619c0eb05abd" providerId="ADAL" clId="{B0A8CDFE-8D4C-420D-91D8-99166BA3DDDD}" dt="2024-09-25T17:50:31.132" v="748" actId="2696"/>
        <pc:sldMkLst>
          <pc:docMk/>
          <pc:sldMk cId="253674668" sldId="291"/>
        </pc:sldMkLst>
        <pc:spChg chg="mod">
          <ac:chgData name="Ruth, Alexandra (Ali) (CDC/IOD/OPHDST/NCHS)" userId="c33b8276-e4ac-45d7-bd70-619c0eb05abd" providerId="ADAL" clId="{B0A8CDFE-8D4C-420D-91D8-99166BA3DDDD}" dt="2024-09-18T18:42:48.078" v="463" actId="20577"/>
          <ac:spMkLst>
            <pc:docMk/>
            <pc:sldMk cId="253674668" sldId="291"/>
            <ac:spMk id="2" creationId="{E82835A6-D25D-C852-EF5C-1F5B7451448C}"/>
          </ac:spMkLst>
        </pc:spChg>
      </pc:sldChg>
      <pc:sldChg chg="modSp add del mod modNotesTx">
        <pc:chgData name="Ruth, Alexandra (Ali) (CDC/IOD/OPHDST/NCHS)" userId="c33b8276-e4ac-45d7-bd70-619c0eb05abd" providerId="ADAL" clId="{B0A8CDFE-8D4C-420D-91D8-99166BA3DDDD}" dt="2024-09-25T17:50:35.117" v="749" actId="2696"/>
        <pc:sldMkLst>
          <pc:docMk/>
          <pc:sldMk cId="3580899621" sldId="292"/>
        </pc:sldMkLst>
        <pc:spChg chg="mod">
          <ac:chgData name="Ruth, Alexandra (Ali) (CDC/IOD/OPHDST/NCHS)" userId="c33b8276-e4ac-45d7-bd70-619c0eb05abd" providerId="ADAL" clId="{B0A8CDFE-8D4C-420D-91D8-99166BA3DDDD}" dt="2024-09-18T18:49:26.879" v="646" actId="20577"/>
          <ac:spMkLst>
            <pc:docMk/>
            <pc:sldMk cId="3580899621" sldId="292"/>
            <ac:spMk id="6" creationId="{FAB119DD-2956-4067-3267-17808A1FA643}"/>
          </ac:spMkLst>
        </pc:spChg>
      </pc:sldChg>
      <pc:sldChg chg="delSp modSp add mod">
        <pc:chgData name="Ruth, Alexandra (Ali) (CDC/IOD/OPHDST/NCHS)" userId="c33b8276-e4ac-45d7-bd70-619c0eb05abd" providerId="ADAL" clId="{B0A8CDFE-8D4C-420D-91D8-99166BA3DDDD}" dt="2024-09-25T18:25:02.307" v="785" actId="5793"/>
        <pc:sldMkLst>
          <pc:docMk/>
          <pc:sldMk cId="2932288901" sldId="293"/>
        </pc:sldMkLst>
        <pc:spChg chg="del">
          <ac:chgData name="Ruth, Alexandra (Ali) (CDC/IOD/OPHDST/NCHS)" userId="c33b8276-e4ac-45d7-bd70-619c0eb05abd" providerId="ADAL" clId="{B0A8CDFE-8D4C-420D-91D8-99166BA3DDDD}" dt="2024-09-25T18:24:21.882" v="779" actId="478"/>
          <ac:spMkLst>
            <pc:docMk/>
            <pc:sldMk cId="2932288901" sldId="293"/>
            <ac:spMk id="3" creationId="{C6E66641-66FF-3FF8-F944-83863B9057E4}"/>
          </ac:spMkLst>
        </pc:spChg>
        <pc:spChg chg="mod">
          <ac:chgData name="Ruth, Alexandra (Ali) (CDC/IOD/OPHDST/NCHS)" userId="c33b8276-e4ac-45d7-bd70-619c0eb05abd" providerId="ADAL" clId="{B0A8CDFE-8D4C-420D-91D8-99166BA3DDDD}" dt="2024-09-25T18:25:02.307" v="785" actId="5793"/>
          <ac:spMkLst>
            <pc:docMk/>
            <pc:sldMk cId="2932288901" sldId="293"/>
            <ac:spMk id="5" creationId="{A8CD14BE-12BD-E2A6-26A0-BF63E80E718A}"/>
          </ac:spMkLst>
        </pc:spChg>
        <pc:picChg chg="del">
          <ac:chgData name="Ruth, Alexandra (Ali) (CDC/IOD/OPHDST/NCHS)" userId="c33b8276-e4ac-45d7-bd70-619c0eb05abd" providerId="ADAL" clId="{B0A8CDFE-8D4C-420D-91D8-99166BA3DDDD}" dt="2024-09-25T18:24:23.406" v="780" actId="478"/>
          <ac:picMkLst>
            <pc:docMk/>
            <pc:sldMk cId="2932288901" sldId="293"/>
            <ac:picMk id="4" creationId="{86610136-5E9A-95C7-ACF5-205D78D03797}"/>
          </ac:picMkLst>
        </pc:picChg>
      </pc:sldChg>
      <pc:sldChg chg="modSp add mod">
        <pc:chgData name="Ruth, Alexandra (Ali) (CDC/IOD/OPHDST/NCHS)" userId="c33b8276-e4ac-45d7-bd70-619c0eb05abd" providerId="ADAL" clId="{B0A8CDFE-8D4C-420D-91D8-99166BA3DDDD}" dt="2024-10-04T17:13:06.158" v="1206" actId="20577"/>
        <pc:sldMkLst>
          <pc:docMk/>
          <pc:sldMk cId="3223503815" sldId="294"/>
        </pc:sldMkLst>
        <pc:spChg chg="mod">
          <ac:chgData name="Ruth, Alexandra (Ali) (CDC/IOD/OPHDST/NCHS)" userId="c33b8276-e4ac-45d7-bd70-619c0eb05abd" providerId="ADAL" clId="{B0A8CDFE-8D4C-420D-91D8-99166BA3DDDD}" dt="2024-10-04T17:13:06.158" v="1206" actId="20577"/>
          <ac:spMkLst>
            <pc:docMk/>
            <pc:sldMk cId="3223503815" sldId="294"/>
            <ac:spMk id="3" creationId="{C6E66641-66FF-3FF8-F944-83863B9057E4}"/>
          </ac:spMkLst>
        </pc:spChg>
      </pc:sldChg>
      <pc:sldChg chg="add">
        <pc:chgData name="Ruth, Alexandra (Ali) (CDC/IOD/OPHDST/NCHS)" userId="c33b8276-e4ac-45d7-bd70-619c0eb05abd" providerId="ADAL" clId="{B0A8CDFE-8D4C-420D-91D8-99166BA3DDDD}" dt="2024-09-25T18:24:30.041" v="781" actId="2890"/>
        <pc:sldMkLst>
          <pc:docMk/>
          <pc:sldMk cId="1128968220" sldId="295"/>
        </pc:sldMkLst>
      </pc:sldChg>
      <pc:sldChg chg="add">
        <pc:chgData name="Ruth, Alexandra (Ali) (CDC/IOD/OPHDST/NCHS)" userId="c33b8276-e4ac-45d7-bd70-619c0eb05abd" providerId="ADAL" clId="{B0A8CDFE-8D4C-420D-91D8-99166BA3DDDD}" dt="2024-09-25T18:24:57.746" v="783" actId="2890"/>
        <pc:sldMkLst>
          <pc:docMk/>
          <pc:sldMk cId="3930139456" sldId="296"/>
        </pc:sldMkLst>
      </pc:sldChg>
      <pc:sldChg chg="add del">
        <pc:chgData name="Ruth, Alexandra (Ali) (CDC/IOD/OPHDST/NCHS)" userId="c33b8276-e4ac-45d7-bd70-619c0eb05abd" providerId="ADAL" clId="{B0A8CDFE-8D4C-420D-91D8-99166BA3DDDD}" dt="2024-10-04T21:01:50.337" v="1212" actId="2890"/>
        <pc:sldMkLst>
          <pc:docMk/>
          <pc:sldMk cId="685982192" sldId="297"/>
        </pc:sldMkLst>
      </pc:sldChg>
      <pc:sldChg chg="modSp add mod ord modNotesTx">
        <pc:chgData name="Ruth, Alexandra (Ali) (CDC/IOD/OPHDST/NCHS)" userId="c33b8276-e4ac-45d7-bd70-619c0eb05abd" providerId="ADAL" clId="{B0A8CDFE-8D4C-420D-91D8-99166BA3DDDD}" dt="2024-10-04T21:07:57.382" v="1731" actId="5793"/>
        <pc:sldMkLst>
          <pc:docMk/>
          <pc:sldMk cId="3559350725" sldId="297"/>
        </pc:sldMkLst>
        <pc:spChg chg="mod">
          <ac:chgData name="Ruth, Alexandra (Ali) (CDC/IOD/OPHDST/NCHS)" userId="c33b8276-e4ac-45d7-bd70-619c0eb05abd" providerId="ADAL" clId="{B0A8CDFE-8D4C-420D-91D8-99166BA3DDDD}" dt="2024-10-04T21:02:31.960" v="1255" actId="20577"/>
          <ac:spMkLst>
            <pc:docMk/>
            <pc:sldMk cId="3559350725" sldId="297"/>
            <ac:spMk id="2" creationId="{114FB7DB-5A61-80B1-09DE-F89B03613906}"/>
          </ac:spMkLst>
        </pc:spChg>
        <pc:spChg chg="mod">
          <ac:chgData name="Ruth, Alexandra (Ali) (CDC/IOD/OPHDST/NCHS)" userId="c33b8276-e4ac-45d7-bd70-619c0eb05abd" providerId="ADAL" clId="{B0A8CDFE-8D4C-420D-91D8-99166BA3DDDD}" dt="2024-10-04T21:07:57.382" v="1731" actId="5793"/>
          <ac:spMkLst>
            <pc:docMk/>
            <pc:sldMk cId="3559350725" sldId="297"/>
            <ac:spMk id="5" creationId="{A8CD14BE-12BD-E2A6-26A0-BF63E80E718A}"/>
          </ac:spMkLst>
        </pc:spChg>
      </pc:sldChg>
    </pc:docChg>
  </pc:docChgLst>
  <pc:docChgLst>
    <pc:chgData name="Ruth, Alexandra (Ali) (CDC/OD/OPHDST/NCHS)" userId="c33b8276-e4ac-45d7-bd70-619c0eb05abd" providerId="ADAL" clId="{36F28A4A-F3AD-4A0B-8129-4026363CDA6B}"/>
    <pc:docChg chg="custSel addSld delSld modSld">
      <pc:chgData name="Ruth, Alexandra (Ali) (CDC/OD/OPHDST/NCHS)" userId="c33b8276-e4ac-45d7-bd70-619c0eb05abd" providerId="ADAL" clId="{36F28A4A-F3AD-4A0B-8129-4026363CDA6B}" dt="2024-10-31T19:49:21.155" v="107" actId="20577"/>
      <pc:docMkLst>
        <pc:docMk/>
      </pc:docMkLst>
      <pc:sldChg chg="modSp mod">
        <pc:chgData name="Ruth, Alexandra (Ali) (CDC/OD/OPHDST/NCHS)" userId="c33b8276-e4ac-45d7-bd70-619c0eb05abd" providerId="ADAL" clId="{36F28A4A-F3AD-4A0B-8129-4026363CDA6B}" dt="2024-10-31T19:47:00.429" v="84" actId="5793"/>
        <pc:sldMkLst>
          <pc:docMk/>
          <pc:sldMk cId="2366037653" sldId="274"/>
        </pc:sldMkLst>
        <pc:spChg chg="mod">
          <ac:chgData name="Ruth, Alexandra (Ali) (CDC/OD/OPHDST/NCHS)" userId="c33b8276-e4ac-45d7-bd70-619c0eb05abd" providerId="ADAL" clId="{36F28A4A-F3AD-4A0B-8129-4026363CDA6B}" dt="2024-10-31T19:47:00.429" v="84" actId="5793"/>
          <ac:spMkLst>
            <pc:docMk/>
            <pc:sldMk cId="2366037653" sldId="274"/>
            <ac:spMk id="3" creationId="{DA2BEE92-BAB4-B3D3-A294-E8AD3732E846}"/>
          </ac:spMkLst>
        </pc:spChg>
      </pc:sldChg>
      <pc:sldChg chg="del">
        <pc:chgData name="Ruth, Alexandra (Ali) (CDC/OD/OPHDST/NCHS)" userId="c33b8276-e4ac-45d7-bd70-619c0eb05abd" providerId="ADAL" clId="{36F28A4A-F3AD-4A0B-8129-4026363CDA6B}" dt="2024-10-31T19:47:57.815" v="87" actId="2696"/>
        <pc:sldMkLst>
          <pc:docMk/>
          <pc:sldMk cId="2366039159" sldId="288"/>
        </pc:sldMkLst>
      </pc:sldChg>
      <pc:sldChg chg="addSp modSp mod modNotesTx">
        <pc:chgData name="Ruth, Alexandra (Ali) (CDC/OD/OPHDST/NCHS)" userId="c33b8276-e4ac-45d7-bd70-619c0eb05abd" providerId="ADAL" clId="{36F28A4A-F3AD-4A0B-8129-4026363CDA6B}" dt="2024-10-31T19:49:21.155" v="107" actId="20577"/>
        <pc:sldMkLst>
          <pc:docMk/>
          <pc:sldMk cId="3195610964" sldId="290"/>
        </pc:sldMkLst>
        <pc:spChg chg="mod">
          <ac:chgData name="Ruth, Alexandra (Ali) (CDC/OD/OPHDST/NCHS)" userId="c33b8276-e4ac-45d7-bd70-619c0eb05abd" providerId="ADAL" clId="{36F28A4A-F3AD-4A0B-8129-4026363CDA6B}" dt="2024-10-31T19:49:16.166" v="106" actId="27636"/>
          <ac:spMkLst>
            <pc:docMk/>
            <pc:sldMk cId="3195610964" sldId="290"/>
            <ac:spMk id="3" creationId="{5FFE7A90-4589-4DE4-2FFE-EFCB002A7DA7}"/>
          </ac:spMkLst>
        </pc:spChg>
        <pc:picChg chg="add mod">
          <ac:chgData name="Ruth, Alexandra (Ali) (CDC/OD/OPHDST/NCHS)" userId="c33b8276-e4ac-45d7-bd70-619c0eb05abd" providerId="ADAL" clId="{36F28A4A-F3AD-4A0B-8129-4026363CDA6B}" dt="2024-10-31T19:48:57.184" v="100" actId="1076"/>
          <ac:picMkLst>
            <pc:docMk/>
            <pc:sldMk cId="3195610964" sldId="290"/>
            <ac:picMk id="5" creationId="{B28D80EB-71C0-5038-6F5B-823336C61AF3}"/>
          </ac:picMkLst>
        </pc:picChg>
      </pc:sldChg>
      <pc:sldChg chg="add del">
        <pc:chgData name="Ruth, Alexandra (Ali) (CDC/OD/OPHDST/NCHS)" userId="c33b8276-e4ac-45d7-bd70-619c0eb05abd" providerId="ADAL" clId="{36F28A4A-F3AD-4A0B-8129-4026363CDA6B}" dt="2024-10-31T19:46:39.800" v="78" actId="2696"/>
        <pc:sldMkLst>
          <pc:docMk/>
          <pc:sldMk cId="953348036" sldId="298"/>
        </pc:sldMkLst>
      </pc:sldChg>
      <pc:sldChg chg="add">
        <pc:chgData name="Ruth, Alexandra (Ali) (CDC/OD/OPHDST/NCHS)" userId="c33b8276-e4ac-45d7-bd70-619c0eb05abd" providerId="ADAL" clId="{36F28A4A-F3AD-4A0B-8129-4026363CDA6B}" dt="2024-10-31T19:47:49.828" v="85" actId="2890"/>
        <pc:sldMkLst>
          <pc:docMk/>
          <pc:sldMk cId="2950468198" sldId="298"/>
        </pc:sldMkLst>
      </pc:sldChg>
      <pc:sldChg chg="add">
        <pc:chgData name="Ruth, Alexandra (Ali) (CDC/OD/OPHDST/NCHS)" userId="c33b8276-e4ac-45d7-bd70-619c0eb05abd" providerId="ADAL" clId="{36F28A4A-F3AD-4A0B-8129-4026363CDA6B}" dt="2024-10-31T19:48:04.729" v="88" actId="2890"/>
        <pc:sldMkLst>
          <pc:docMk/>
          <pc:sldMk cId="1170261624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AC379-6A54-4F12-8C83-BA861FD3DCA6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F38BF-96F8-4CE0-B3E0-643C7B671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3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16-1044-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16-1044-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16-1044-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nomebiology.biomedcentral.com/articles/10.1186/s13059-016-1044-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20/8/6/21355674/human-genes-rename-microsoft-excel-misreading-date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20/8/6/21355674/human-genes-rename-microsoft-excel-misreading-dat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20/8/6/21355674/human-genes-rename-microsoft-excel-misreading-dat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2515245920928007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251524592092800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politics/2020/oct/05/how-excel-may-have-caused-loss-of-16000-covid-tests-in-england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bc.co.uk/news/technology-54423988" TargetMode="External"/><Relationship Id="rId4" Type="http://schemas.openxmlformats.org/officeDocument/2006/relationships/hyperlink" Target="https://eusprig.org/research-info/horror-stories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6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23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Gene name errors are widespread in the scientific literature | Genome Biology | Full Text (biomedcentral.com)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3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Gene name errors are widespread in the scientific literature | Genome Biology | Full Text (biomedcentral.com)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Gene name errors are widespread in the scientific literature | Genome Biology | Full Text (biomedcentral.com)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07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Gene name errors are widespread in the scientific literature | Genome Biology | Full Text (biomedcentral.com)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51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Scientists rename human genes to stop Microsoft Excel from misreading them as dates - The Verge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68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Scientists rename human genes to stop Microsoft Excel from misreading them as dates - The Verge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Scientists rename human genes to stop Microsoft Excel from misreading them as dates - The Verge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92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8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Getting Started Creating Data Dictionaries: How to Create a Shareable Data Set - Erin M. Buchanan, Sarah E. Crain, Ari L. Cunningham, Hannah R. Johnson, Hannah Stash, Marietta Papadatou-Pastou, Peder M. Isager, Rickard Carlsson, Balazs Aczel, 2021 (sagepub.com)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94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7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E28E9-35B0-A692-46E4-8DEA40E9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8FDB8-DBEB-205C-74DC-36EC68DAA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035A9-41F9-C289-A00C-AEF672D4C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818D-C3B4-9319-195D-91BC36BD1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E28E9-35B0-A692-46E4-8DEA40E9C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8FDB8-DBEB-205C-74DC-36EC68DAA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035A9-41F9-C289-A00C-AEF672D4C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Getting Started Creating Data Dictionaries: How to Create a Shareable Data Set - Erin M. Buchanan, Sarah E. Crain, Ari L. Cunningham, Hannah R. Johnson, Hannah Stash, Marietta Papadatou-Pastou, Peder M. Isager, Rickard Carlsson, Balazs Aczel, 2021 (sagepub.com)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818D-C3B4-9319-195D-91BC36BD1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81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1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Covid: how Excel may have caused loss of 16,000 test results in England | Health policy | The Guardian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Excel: Why using Microsoft's tool caused Covid-19 results to be lost - BBC News</a:t>
            </a:r>
            <a:r>
              <a:rPr lang="en-US" dirty="0">
                <a:hlinkClick r:id="rId4"/>
              </a:rPr>
              <a:t> Stories | European Spreadsheet Risk Interest Group (eusprig.org)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3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2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F38BF-96F8-4CE0-B3E0-643C7B6714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E154-386F-C2DD-7922-54DEF4464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6970C-9920-BBE8-E55F-BD48E2AB3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829A-237C-5CA6-6265-3E3C6E706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F624-A313-4783-A942-991CAE23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EBA18-5FF2-0C66-F8BC-FC40DCB3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21F51-E888-1648-0D44-E475BFD8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0492F-5C72-A6F9-CC6D-5ABA34691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AD5B-517A-E444-03F2-2457965FB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CB395-4137-6367-7B16-AA3A0622E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D08CD-40BE-5EFB-0613-8BD40FDA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8D52D-02DA-6399-04A5-440877B5D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FCF8C-6D59-F7C7-94C6-74455F90D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31386-2E26-CAD9-4BC6-0570C8CE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65021-94AF-CCE3-03F7-0E931DD2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6082E-52D8-EAFA-A0FF-425B0A6F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8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8EE0-DB93-535B-8A67-A4D1833B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A979C-39DF-2004-4BB3-45555BAB5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A1C44-D2E4-9DC3-CE50-294F5A26F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C4E46-4969-9C69-108A-084740F76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B6BFD-1377-BF3A-47C6-83E40C64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90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FC7D-2CE8-B318-B17B-6327E334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91E41-7E00-2EA4-6544-AC03697FB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DF6CA-1E59-4A15-C992-16BEE022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3D12F-71D4-03DA-0121-B65E1531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85F9-3A8F-C736-D9F1-1D5D2995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6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39AA4-D5FC-807C-6B7B-EF54EBFE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5E71-4C5C-3B6E-6D0D-28AADF23E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BD1C9-AF77-3E5B-A519-C2ED3845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E3911-C7FE-FF41-8D2D-3EB7F1DC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05572-9CC2-2590-D5DD-7AA6F2D3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3F727-2EBE-D4DA-1739-31B549FB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4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7422-B688-A504-96D2-731C03A7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A1D35-CCAD-8E1D-87AC-0A7A6CAE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D3406-64B0-7DBF-54AD-F99457E2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FF01C-C77B-FAA2-8465-5724EA169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10E80B-CAD4-1AAD-23F7-E19EDD8B6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FBD6C-A28A-7500-AA4C-A923E32E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CE532F-839D-6E7C-76C1-496652E92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31DF7-F4B5-F0C8-9CA5-932E8CE4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4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EF5E-6EE9-BC47-33EF-1C71F9E8F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1E894-9C13-1FEB-C26F-C16D9502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E0409-12F1-BBA4-5784-2A528D603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003CC-7EBC-63E0-B087-5F9948DC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2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EA59F-C126-EB6C-2FF7-5FE4B524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50C64-DF69-13E5-402F-B90A8630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F85A-1BA6-0A8F-A73B-796BCD50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4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366B-7D1C-4632-BFA2-928A69A82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6D39A-3295-71FA-3E18-FB1B750E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DAEE1-B4F4-152F-912E-76D5E0226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856CF-A143-082C-5966-1D54D57D5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657DF-CAB0-79FD-BC3B-CDA116FB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017F9-D2AF-809C-8A53-AC6A1732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9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94CD-5C06-9AC9-6021-2C01EAF0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A28FD-58EF-2DB5-13F4-6C3A3D010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76B59-7CD2-4680-2517-DB124F89B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FAAFE-7D6C-BD55-6222-E413B522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C2035-FDCD-DAC2-0AD4-96282090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BEBC5-AB36-A2EA-206D-94D1E8ACE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5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C82C2-5C69-3FE7-EF7B-3BDE4C57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32E68-FA31-93C4-AD52-AF157787E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E30E7-6343-3252-0F86-62DDFB1AF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A10B-369D-4A72-A211-D78AE36743C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817D-07E5-10AB-3DF3-D083E967E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FF191-EE25-98DD-16CA-A92ABFB3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C767A-3594-4551-896D-E9436504F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usprig.org/research-info/horror-storie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Sgov/hospital-price-transparency/tree/master/documentation/CSV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anet.cdc.gov/nchs/data-science/metadata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mc/articles/PMC10198672/" TargetMode="External"/><Relationship Id="rId4" Type="http://schemas.openxmlformats.org/officeDocument/2006/relationships/hyperlink" Target="https://journals.sagepub.com/doi/full/10.1177/2515245920928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0579-FCE2-0690-2185-B740E5B73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943" y="0"/>
            <a:ext cx="11821886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Scary Data Stories </a:t>
            </a:r>
            <a:br>
              <a:rPr lang="en-US" dirty="0"/>
            </a:br>
            <a:r>
              <a:rPr lang="en-US" dirty="0"/>
              <a:t>(&amp; Tips for Warding off Data Vampires)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C41DE-F767-D040-EF52-E45858E5C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19325"/>
            <a:ext cx="9144000" cy="1237592"/>
          </a:xfrm>
        </p:spPr>
        <p:txBody>
          <a:bodyPr/>
          <a:lstStyle/>
          <a:p>
            <a:r>
              <a:rPr lang="en-US" dirty="0"/>
              <a:t>Ali Ruth | DAE-DLMAB</a:t>
            </a:r>
          </a:p>
          <a:p>
            <a:r>
              <a:rPr lang="en-US" dirty="0"/>
              <a:t>2024-10-31</a:t>
            </a:r>
          </a:p>
        </p:txBody>
      </p:sp>
      <p:pic>
        <p:nvPicPr>
          <p:cNvPr id="11" name="Picture 10" descr="Glowing Jack O'Lantern">
            <a:extLst>
              <a:ext uri="{FF2B5EF4-FFF2-40B4-BE49-F238E27FC236}">
                <a16:creationId xmlns:a16="http://schemas.microsoft.com/office/drawing/2014/main" id="{D5CB6013-E273-FC66-33C9-FD97F63DD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4" t="17368" r="29999" b="8772"/>
          <a:stretch/>
        </p:blipFill>
        <p:spPr>
          <a:xfrm>
            <a:off x="4795826" y="2537699"/>
            <a:ext cx="2600347" cy="239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1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Mysterious Missing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5560" cy="4351338"/>
          </a:xfrm>
        </p:spPr>
        <p:txBody>
          <a:bodyPr/>
          <a:lstStyle/>
          <a:p>
            <a:r>
              <a:rPr lang="en-US" dirty="0"/>
              <a:t>Always know the specs of the </a:t>
            </a:r>
            <a:r>
              <a:rPr lang="en-US" b="1" dirty="0"/>
              <a:t>dataset</a:t>
            </a:r>
          </a:p>
          <a:p>
            <a:pPr lvl="1"/>
            <a:r>
              <a:rPr lang="en-US" dirty="0"/>
              <a:t>Dimensions (rows x columns)</a:t>
            </a:r>
          </a:p>
          <a:p>
            <a:pPr lvl="1"/>
            <a:r>
              <a:rPr lang="en-US" dirty="0"/>
              <a:t>File size (GB; MB; KB)</a:t>
            </a:r>
          </a:p>
          <a:p>
            <a:r>
              <a:rPr lang="en-US" dirty="0"/>
              <a:t>Always know the specs of the </a:t>
            </a:r>
            <a:r>
              <a:rPr lang="en-US" b="1" dirty="0"/>
              <a:t>software</a:t>
            </a:r>
          </a:p>
          <a:p>
            <a:pPr lvl="1"/>
            <a:r>
              <a:rPr lang="en-US" dirty="0"/>
              <a:t>Dimension maximum</a:t>
            </a:r>
          </a:p>
          <a:p>
            <a:pPr lvl="1"/>
            <a:r>
              <a:rPr lang="en-US" dirty="0"/>
              <a:t>File size maximum</a:t>
            </a:r>
          </a:p>
          <a:p>
            <a:r>
              <a:rPr lang="en-US" dirty="0"/>
              <a:t>Build </a:t>
            </a:r>
            <a:r>
              <a:rPr lang="en-US" b="1" dirty="0"/>
              <a:t>checks</a:t>
            </a:r>
            <a:r>
              <a:rPr lang="en-US" dirty="0"/>
              <a:t> into import/export scripted workflow to check for missing rows or columns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5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Mysterious Missing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Read and transfer very large datasets using scripted workflows for data wrangling and analysis (RStudio / posit, Python, Stata, SAS, etc.)</a:t>
            </a:r>
            <a:endParaRPr lang="en-US" dirty="0">
              <a:cs typeface="Calibri"/>
            </a:endParaRPr>
          </a:p>
          <a:p>
            <a:r>
              <a:rPr lang="en-US" dirty="0"/>
              <a:t>If API is available: Also helpful to read in </a:t>
            </a:r>
            <a:r>
              <a:rPr lang="en-US" b="1" dirty="0"/>
              <a:t>only</a:t>
            </a:r>
            <a:r>
              <a:rPr lang="en-US" dirty="0"/>
              <a:t> rows / variables essential for an analysis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6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Mysterious Missing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4949" cy="4351338"/>
          </a:xfrm>
        </p:spPr>
        <p:txBody>
          <a:bodyPr/>
          <a:lstStyle/>
          <a:p>
            <a:r>
              <a:rPr lang="en-US" dirty="0"/>
              <a:t>For more spooky spreadsheet tales…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European Spreadsheet Risks Interest Group – Spreadsheet Horror Stories Database</a:t>
            </a: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80E1C8-CD16-DBD0-0186-4731D1824F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15515" r="38501" b="16122"/>
          <a:stretch/>
        </p:blipFill>
        <p:spPr>
          <a:xfrm>
            <a:off x="5812367" y="2177494"/>
            <a:ext cx="5829013" cy="399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91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676"/>
            <a:ext cx="10515600" cy="1325563"/>
          </a:xfrm>
        </p:spPr>
        <p:txBody>
          <a:bodyPr/>
          <a:lstStyle/>
          <a:p>
            <a:r>
              <a:rPr lang="en-US" dirty="0"/>
              <a:t>Diabolical Date Formatting</a:t>
            </a:r>
          </a:p>
        </p:txBody>
      </p:sp>
    </p:spTree>
    <p:extLst>
      <p:ext uri="{BB962C8B-B14F-4D97-AF65-F5344CB8AC3E}">
        <p14:creationId xmlns:p14="http://schemas.microsoft.com/office/powerpoint/2010/main" val="71499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676"/>
            <a:ext cx="10515600" cy="1325563"/>
          </a:xfrm>
        </p:spPr>
        <p:txBody>
          <a:bodyPr/>
          <a:lstStyle/>
          <a:p>
            <a:r>
              <a:rPr lang="en-US" dirty="0"/>
              <a:t>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8239"/>
            <a:ext cx="8671561" cy="4351338"/>
          </a:xfrm>
        </p:spPr>
        <p:txBody>
          <a:bodyPr/>
          <a:lstStyle/>
          <a:p>
            <a:r>
              <a:rPr lang="en-US" dirty="0"/>
              <a:t>Many gene names (SEPT2, MARCH1) have historically been text strings that autoconvert to dates in Excel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834754-9101-E5CB-F1FA-E38F28BBC44E}"/>
              </a:ext>
            </a:extLst>
          </p:cNvPr>
          <p:cNvGraphicFramePr>
            <a:graphicFrameLocks noGrp="1"/>
          </p:cNvGraphicFramePr>
          <p:nvPr/>
        </p:nvGraphicFramePr>
        <p:xfrm>
          <a:off x="1136469" y="3736612"/>
          <a:ext cx="9104811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517">
                  <a:extLst>
                    <a:ext uri="{9D8B030D-6E8A-4147-A177-3AD203B41FA5}">
                      <a16:colId xmlns:a16="http://schemas.microsoft.com/office/drawing/2014/main" val="1075106099"/>
                    </a:ext>
                  </a:extLst>
                </a:gridCol>
                <a:gridCol w="2074094">
                  <a:extLst>
                    <a:ext uri="{9D8B030D-6E8A-4147-A177-3AD203B41FA5}">
                      <a16:colId xmlns:a16="http://schemas.microsoft.com/office/drawing/2014/main" val="226150293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81515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Gene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Gene abbrev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Excel conversion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36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Septin</a:t>
                      </a:r>
                      <a:r>
                        <a:rPr lang="en-US" sz="2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SEPT2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2-Sept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796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Membrane-Associated Ring Finger (C3HC4)1, E3 Ubiquitin Protein Ligase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MARCH1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1-Mar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88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65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676"/>
            <a:ext cx="10515600" cy="1325563"/>
          </a:xfrm>
        </p:spPr>
        <p:txBody>
          <a:bodyPr/>
          <a:lstStyle/>
          <a:p>
            <a:r>
              <a:rPr lang="en-US" dirty="0"/>
              <a:t>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8239"/>
            <a:ext cx="5257801" cy="4351338"/>
          </a:xfrm>
        </p:spPr>
        <p:txBody>
          <a:bodyPr/>
          <a:lstStyle/>
          <a:p>
            <a:r>
              <a:rPr lang="en-US" dirty="0"/>
              <a:t>A 2016 study reviewed appendices for a sample of published articles in leading genome journals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49FC4A-9E70-C8FD-31DB-5D180A49E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35030" r="55818" b="4970"/>
          <a:stretch/>
        </p:blipFill>
        <p:spPr>
          <a:xfrm>
            <a:off x="6095999" y="1371600"/>
            <a:ext cx="52578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12676"/>
            <a:ext cx="10515600" cy="1325563"/>
          </a:xfrm>
        </p:spPr>
        <p:txBody>
          <a:bodyPr/>
          <a:lstStyle/>
          <a:p>
            <a:r>
              <a:rPr lang="en-US" dirty="0"/>
              <a:t>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8239"/>
            <a:ext cx="5257801" cy="4351338"/>
          </a:xfrm>
        </p:spPr>
        <p:txBody>
          <a:bodyPr/>
          <a:lstStyle/>
          <a:p>
            <a:r>
              <a:rPr lang="en-US" dirty="0"/>
              <a:t>A 2016 study reviewed appendices for a sample of published articles in leading genome journals</a:t>
            </a:r>
          </a:p>
          <a:p>
            <a:r>
              <a:rPr lang="en-US" b="1" dirty="0">
                <a:solidFill>
                  <a:srgbClr val="C00000"/>
                </a:solidFill>
              </a:rPr>
              <a:t>Approximately one-fifth of studies reviewed contained erroneous gene name conversions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Graphic 5" descr="Devil face outline with solid fill">
            <a:extLst>
              <a:ext uri="{FF2B5EF4-FFF2-40B4-BE49-F238E27FC236}">
                <a16:creationId xmlns:a16="http://schemas.microsoft.com/office/drawing/2014/main" id="{F8896EDC-9F57-B85E-990A-0F4A1D8F1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2823" y="4975177"/>
            <a:ext cx="914400" cy="9144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49FC4A-9E70-C8FD-31DB-5D180A49E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t="35030" r="55818" b="4970"/>
          <a:stretch/>
        </p:blipFill>
        <p:spPr>
          <a:xfrm>
            <a:off x="6095999" y="1371600"/>
            <a:ext cx="52578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Check and confirm variable types when importing data</a:t>
            </a:r>
          </a:p>
          <a:p>
            <a:r>
              <a:rPr lang="en-US" dirty="0"/>
              <a:t>Best practice: utilize ISO 8601 for date formatting</a:t>
            </a:r>
          </a:p>
          <a:p>
            <a:pPr lvl="1"/>
            <a:r>
              <a:rPr lang="en-US" dirty="0"/>
              <a:t>Largest -&gt; smallest time unit</a:t>
            </a:r>
          </a:p>
          <a:p>
            <a:pPr lvl="1"/>
            <a:r>
              <a:rPr lang="en-US" dirty="0"/>
              <a:t>“2023-10-31”</a:t>
            </a:r>
          </a:p>
          <a:p>
            <a:pPr lvl="1"/>
            <a:r>
              <a:rPr lang="en-US" dirty="0"/>
              <a:t>Facilitates easy sorting and reduces ambiguity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52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13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Or: change all the gene names?!...</a:t>
            </a:r>
          </a:p>
          <a:p>
            <a:pPr lvl="1"/>
            <a:r>
              <a:rPr lang="en-US" dirty="0"/>
              <a:t>MARCH1 </a:t>
            </a:r>
            <a:r>
              <a:rPr lang="en-US" dirty="0">
                <a:sym typeface="Wingdings" panose="05000000000000000000" pitchFamily="2" charset="2"/>
              </a:rPr>
              <a:t> MARCHF1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SEPT1  SEPTIN1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5ACA40-8C63-8C64-55E9-ECE5BE504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8" t="9931" r="38125" b="56818"/>
          <a:stretch/>
        </p:blipFill>
        <p:spPr>
          <a:xfrm>
            <a:off x="5721304" y="2805049"/>
            <a:ext cx="5802873" cy="27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2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to Address Diabolical Date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55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Or: change all the gene names?!...</a:t>
            </a:r>
          </a:p>
          <a:p>
            <a:pPr lvl="1"/>
            <a:r>
              <a:rPr lang="en-US" dirty="0"/>
              <a:t>MARCH1 </a:t>
            </a:r>
            <a:r>
              <a:rPr lang="en-US" dirty="0">
                <a:sym typeface="Wingdings" panose="05000000000000000000" pitchFamily="2" charset="2"/>
              </a:rPr>
              <a:t> MARCHF1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SEPT1  SEPTIN1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C00000"/>
                </a:solidFill>
              </a:rPr>
              <a:t>Human Gene Nomenclature Committee 2020 Guidance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3A34DEC-7C48-9D00-AFF6-10551D29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8" t="19243" r="28409" b="24848"/>
          <a:stretch/>
        </p:blipFill>
        <p:spPr>
          <a:xfrm>
            <a:off x="5977412" y="1825625"/>
            <a:ext cx="5989452" cy="40927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AA58A-413E-6CEB-B153-DCCD11136A29}"/>
              </a:ext>
            </a:extLst>
          </p:cNvPr>
          <p:cNvSpPr/>
          <p:nvPr/>
        </p:nvSpPr>
        <p:spPr>
          <a:xfrm>
            <a:off x="9164782" y="4001294"/>
            <a:ext cx="2576945" cy="18383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Presentation note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D14BE-12BD-E2A6-26A0-BF63E80E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2" y="1825624"/>
            <a:ext cx="10813867" cy="4368141"/>
          </a:xfrm>
        </p:spPr>
        <p:txBody>
          <a:bodyPr>
            <a:normAutofit/>
          </a:bodyPr>
          <a:lstStyle/>
          <a:p>
            <a:r>
              <a:rPr lang="en-US" dirty="0"/>
              <a:t>This presentation was originally prepared for a data science brown bag at the U.S. Department of State – Bureau of Global Health Security and Diplomacy, Presidential Emergency Program for AIDS relief (PEPFAR).</a:t>
            </a:r>
          </a:p>
          <a:p>
            <a:pPr lvl="1"/>
            <a:r>
              <a:rPr lang="en-US" dirty="0"/>
              <a:t>Commonly used data file format for analyses was </a:t>
            </a:r>
            <a:r>
              <a:rPr lang="en-US" b="1" dirty="0"/>
              <a:t>Excel</a:t>
            </a:r>
            <a:endParaRPr lang="en-US" dirty="0"/>
          </a:p>
          <a:p>
            <a:pPr lvl="1"/>
            <a:r>
              <a:rPr lang="en-US" dirty="0"/>
              <a:t>Most common type of data was </a:t>
            </a:r>
            <a:r>
              <a:rPr lang="en-US" b="1" dirty="0"/>
              <a:t>aggregate</a:t>
            </a:r>
            <a:r>
              <a:rPr lang="en-US" dirty="0"/>
              <a:t> </a:t>
            </a:r>
            <a:r>
              <a:rPr lang="en-US" b="1" dirty="0"/>
              <a:t>clinical data from PEPFAR’s global HIV treatment clinics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All data examples in this presentation are from public-use data sources.</a:t>
            </a:r>
          </a:p>
        </p:txBody>
      </p:sp>
    </p:spTree>
    <p:extLst>
      <p:ext uri="{BB962C8B-B14F-4D97-AF65-F5344CB8AC3E}">
        <p14:creationId xmlns:p14="http://schemas.microsoft.com/office/powerpoint/2010/main" val="355935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</p:spTree>
    <p:extLst>
      <p:ext uri="{BB962C8B-B14F-4D97-AF65-F5344CB8AC3E}">
        <p14:creationId xmlns:p14="http://schemas.microsoft.com/office/powerpoint/2010/main" val="370432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574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CMS public use Covid nursing home dataset had a string variable for geographic coordinates that combined latitude and longitude</a:t>
            </a:r>
          </a:p>
          <a:p>
            <a:r>
              <a:rPr lang="en-US" dirty="0"/>
              <a:t>At first, there was no other info on “GEOLOCATION” field</a:t>
            </a:r>
          </a:p>
          <a:p>
            <a:r>
              <a:rPr lang="en-US" dirty="0"/>
              <a:t>I split the string variable into what I presumed was latitude and longitude to use for mapping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1D0BEA-0352-5AF8-461B-53D69D24B4F4}"/>
              </a:ext>
            </a:extLst>
          </p:cNvPr>
          <p:cNvGraphicFramePr>
            <a:graphicFrameLocks noGrp="1"/>
          </p:cNvGraphicFramePr>
          <p:nvPr/>
        </p:nvGraphicFramePr>
        <p:xfrm>
          <a:off x="6283234" y="2008139"/>
          <a:ext cx="47357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538">
                  <a:extLst>
                    <a:ext uri="{9D8B030D-6E8A-4147-A177-3AD203B41FA5}">
                      <a16:colId xmlns:a16="http://schemas.microsoft.com/office/drawing/2014/main" val="3163505993"/>
                    </a:ext>
                  </a:extLst>
                </a:gridCol>
                <a:gridCol w="2679210">
                  <a:extLst>
                    <a:ext uri="{9D8B030D-6E8A-4147-A177-3AD203B41FA5}">
                      <a16:colId xmlns:a16="http://schemas.microsoft.com/office/drawing/2014/main" val="2144578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(-115.121992, 36.107369)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66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(-86.311653, 31.001042)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(-77.05922, 38.734332)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8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45228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(-118.036817, 34.061096)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00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255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1D0BEA-0352-5AF8-461B-53D69D24B4F4}"/>
              </a:ext>
            </a:extLst>
          </p:cNvPr>
          <p:cNvGraphicFramePr>
            <a:graphicFrameLocks noGrp="1"/>
          </p:cNvGraphicFramePr>
          <p:nvPr/>
        </p:nvGraphicFramePr>
        <p:xfrm>
          <a:off x="624940" y="1638734"/>
          <a:ext cx="9498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46">
                  <a:extLst>
                    <a:ext uri="{9D8B030D-6E8A-4147-A177-3AD203B41FA5}">
                      <a16:colId xmlns:a16="http://schemas.microsoft.com/office/drawing/2014/main" val="3163505993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214457803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733035364"/>
                    </a:ext>
                  </a:extLst>
                </a:gridCol>
                <a:gridCol w="1894115">
                  <a:extLst>
                    <a:ext uri="{9D8B030D-6E8A-4147-A177-3AD203B41FA5}">
                      <a16:colId xmlns:a16="http://schemas.microsoft.com/office/drawing/2014/main" val="288359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WESTRIDGE HEALTH CARE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(84.24571, 39.26015)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84.24571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39.26015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6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706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40" y="2870654"/>
            <a:ext cx="8701940" cy="4351338"/>
          </a:xfrm>
        </p:spPr>
        <p:txBody>
          <a:bodyPr/>
          <a:lstStyle/>
          <a:p>
            <a:r>
              <a:rPr lang="en-US" dirty="0"/>
              <a:t>Source: CMS Covid Nursing Home </a:t>
            </a:r>
            <a:r>
              <a:rPr lang="en-US"/>
              <a:t>public use dataset</a:t>
            </a:r>
            <a:endParaRPr lang="en-US" dirty="0"/>
          </a:p>
          <a:p>
            <a:r>
              <a:rPr lang="en-US" dirty="0"/>
              <a:t>Wrote an R script to map facilities (~15,000 nursing homes in the U.S.) but RStudio kept crashing</a:t>
            </a:r>
          </a:p>
          <a:p>
            <a:r>
              <a:rPr lang="en-US" dirty="0"/>
              <a:t>Subsetted by states (NV, IN) to try and troubleshoot for smaller lists of facilities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1D0BEA-0352-5AF8-461B-53D69D24B4F4}"/>
              </a:ext>
            </a:extLst>
          </p:cNvPr>
          <p:cNvGraphicFramePr>
            <a:graphicFrameLocks noGrp="1"/>
          </p:cNvGraphicFramePr>
          <p:nvPr/>
        </p:nvGraphicFramePr>
        <p:xfrm>
          <a:off x="624940" y="1638734"/>
          <a:ext cx="9498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46">
                  <a:extLst>
                    <a:ext uri="{9D8B030D-6E8A-4147-A177-3AD203B41FA5}">
                      <a16:colId xmlns:a16="http://schemas.microsoft.com/office/drawing/2014/main" val="3163505993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214457803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733035364"/>
                    </a:ext>
                  </a:extLst>
                </a:gridCol>
                <a:gridCol w="1894115">
                  <a:extLst>
                    <a:ext uri="{9D8B030D-6E8A-4147-A177-3AD203B41FA5}">
                      <a16:colId xmlns:a16="http://schemas.microsoft.com/office/drawing/2014/main" val="288359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WESTRIDGE HEALTH CARE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(84.24571, 39.26015)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84.24571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39.26015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6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83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B41C5C-48BD-2C20-2C0A-EA26CBA65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16572" r="52536" b="24183"/>
          <a:stretch/>
        </p:blipFill>
        <p:spPr>
          <a:xfrm>
            <a:off x="7384867" y="1476395"/>
            <a:ext cx="3444242" cy="453934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703EA7-9D19-3136-61C7-82799E2F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55" y="1664401"/>
            <a:ext cx="4554682" cy="4351338"/>
          </a:xfrm>
        </p:spPr>
        <p:txBody>
          <a:bodyPr/>
          <a:lstStyle/>
          <a:p>
            <a:r>
              <a:rPr lang="en-US" dirty="0"/>
              <a:t>A number of the nursing home locations in Indiana had mysteriously flown off to Antarctica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8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Ghoulish Geolocation Coordinates</a:t>
            </a:r>
          </a:p>
        </p:txBody>
      </p:sp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E274E590-92C9-B2D1-79AB-39856112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31" y="2671355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B41C5C-48BD-2C20-2C0A-EA26CBA65B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8" t="16572" r="52536" b="24183"/>
          <a:stretch/>
        </p:blipFill>
        <p:spPr>
          <a:xfrm>
            <a:off x="7384867" y="1476395"/>
            <a:ext cx="3444242" cy="453934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703EA7-9D19-3136-61C7-82799E2F9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55" y="1664401"/>
            <a:ext cx="4554682" cy="4351338"/>
          </a:xfrm>
        </p:spPr>
        <p:txBody>
          <a:bodyPr/>
          <a:lstStyle/>
          <a:p>
            <a:r>
              <a:rPr lang="en-US" dirty="0"/>
              <a:t>A number of the nursing home locations in Indiana had mysteriously flown off to Antarctica</a:t>
            </a:r>
          </a:p>
          <a:p>
            <a:r>
              <a:rPr lang="en-US" dirty="0">
                <a:solidFill>
                  <a:srgbClr val="C00000"/>
                </a:solidFill>
              </a:rPr>
              <a:t>Latitude and longitude were reversed in the original geolocation string!</a:t>
            </a:r>
          </a:p>
          <a:p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9EB2E6A-5266-C51A-9E4B-A241FF095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448104"/>
              </p:ext>
            </p:extLst>
          </p:nvPr>
        </p:nvGraphicFramePr>
        <p:xfrm>
          <a:off x="1206185" y="6015739"/>
          <a:ext cx="949877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4546">
                  <a:extLst>
                    <a:ext uri="{9D8B030D-6E8A-4147-A177-3AD203B41FA5}">
                      <a16:colId xmlns:a16="http://schemas.microsoft.com/office/drawing/2014/main" val="3163505993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2144578031"/>
                    </a:ext>
                  </a:extLst>
                </a:gridCol>
                <a:gridCol w="1698171">
                  <a:extLst>
                    <a:ext uri="{9D8B030D-6E8A-4147-A177-3AD203B41FA5}">
                      <a16:colId xmlns:a16="http://schemas.microsoft.com/office/drawing/2014/main" val="1733035364"/>
                    </a:ext>
                  </a:extLst>
                </a:gridCol>
                <a:gridCol w="1894115">
                  <a:extLst>
                    <a:ext uri="{9D8B030D-6E8A-4147-A177-3AD203B41FA5}">
                      <a16:colId xmlns:a16="http://schemas.microsoft.com/office/drawing/2014/main" val="2883599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59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WESTRIDGE HEALTH CARE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(-87.419773, 39.433756)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-87.419773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39.433756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6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04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Tips for Addressing Ghoulish Geolocation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BEE92-BAB4-B3D3-A294-E8AD3732E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95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Data dictionaries</a:t>
            </a:r>
            <a:r>
              <a:rPr lang="en-US" dirty="0"/>
              <a:t> are the key to preventing this type of problem</a:t>
            </a:r>
            <a:endParaRPr lang="en-US" dirty="0">
              <a:cs typeface="Calibri"/>
            </a:endParaRPr>
          </a:p>
          <a:p>
            <a:r>
              <a:rPr lang="en-US" dirty="0"/>
              <a:t>One option that can work well: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High-level, succinct, machine-readable </a:t>
            </a:r>
            <a:r>
              <a:rPr lang="en-US" b="1" dirty="0"/>
              <a:t>csv</a:t>
            </a:r>
            <a:r>
              <a:rPr lang="en-US" dirty="0"/>
              <a:t> variable dictionary paired with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Longer </a:t>
            </a:r>
            <a:r>
              <a:rPr lang="en-US" b="1" dirty="0"/>
              <a:t>pdf</a:t>
            </a:r>
            <a:r>
              <a:rPr lang="en-US" dirty="0"/>
              <a:t> technical documentation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Also great to include contact info on pages with public use federal data so users can provide feedback on documentation!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7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Tips for Addressing Ghoulish Geolocation Coordinates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035701-F5FB-C4D0-128E-26C3E2BA4FB1}"/>
              </a:ext>
            </a:extLst>
          </p:cNvPr>
          <p:cNvGraphicFramePr>
            <a:graphicFrameLocks noGrp="1"/>
          </p:cNvGraphicFramePr>
          <p:nvPr/>
        </p:nvGraphicFramePr>
        <p:xfrm>
          <a:off x="500742" y="1785257"/>
          <a:ext cx="10852420" cy="4134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329">
                  <a:extLst>
                    <a:ext uri="{9D8B030D-6E8A-4147-A177-3AD203B41FA5}">
                      <a16:colId xmlns:a16="http://schemas.microsoft.com/office/drawing/2014/main" val="3863495422"/>
                    </a:ext>
                  </a:extLst>
                </a:gridCol>
                <a:gridCol w="1202361">
                  <a:extLst>
                    <a:ext uri="{9D8B030D-6E8A-4147-A177-3AD203B41FA5}">
                      <a16:colId xmlns:a16="http://schemas.microsoft.com/office/drawing/2014/main" val="4245340583"/>
                    </a:ext>
                  </a:extLst>
                </a:gridCol>
                <a:gridCol w="1550346">
                  <a:extLst>
                    <a:ext uri="{9D8B030D-6E8A-4147-A177-3AD203B41FA5}">
                      <a16:colId xmlns:a16="http://schemas.microsoft.com/office/drawing/2014/main" val="2015033851"/>
                    </a:ext>
                  </a:extLst>
                </a:gridCol>
                <a:gridCol w="1550346">
                  <a:extLst>
                    <a:ext uri="{9D8B030D-6E8A-4147-A177-3AD203B41FA5}">
                      <a16:colId xmlns:a16="http://schemas.microsoft.com/office/drawing/2014/main" val="3400038569"/>
                    </a:ext>
                  </a:extLst>
                </a:gridCol>
                <a:gridCol w="1550346">
                  <a:extLst>
                    <a:ext uri="{9D8B030D-6E8A-4147-A177-3AD203B41FA5}">
                      <a16:colId xmlns:a16="http://schemas.microsoft.com/office/drawing/2014/main" val="2686897173"/>
                    </a:ext>
                  </a:extLst>
                </a:gridCol>
                <a:gridCol w="1550346">
                  <a:extLst>
                    <a:ext uri="{9D8B030D-6E8A-4147-A177-3AD203B41FA5}">
                      <a16:colId xmlns:a16="http://schemas.microsoft.com/office/drawing/2014/main" val="935479945"/>
                    </a:ext>
                  </a:extLst>
                </a:gridCol>
                <a:gridCol w="1550346">
                  <a:extLst>
                    <a:ext uri="{9D8B030D-6E8A-4147-A177-3AD203B41FA5}">
                      <a16:colId xmlns:a16="http://schemas.microsoft.com/office/drawing/2014/main" val="478846153"/>
                    </a:ext>
                  </a:extLst>
                </a:gridCol>
              </a:tblGrid>
              <a:tr h="543212">
                <a:tc>
                  <a:txBody>
                    <a:bodyPr/>
                    <a:lstStyle/>
                    <a:p>
                      <a:r>
                        <a:rPr lang="en-US" sz="1600" noProof="1"/>
                        <a:t>var_name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var_type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50205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r>
                        <a:rPr lang="en-US" sz="1600" b="1" noProof="1"/>
                        <a:t>county_name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County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Alameda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40799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r>
                        <a:rPr lang="en-US" sz="1600" b="1" noProof="1"/>
                        <a:t>county_fips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County FIPS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11003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223426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noProof="1"/>
                        <a:t>week_ending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Ending date of measured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2022-10-11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2021-01-01 - </a:t>
                      </a:r>
                    </a:p>
                    <a:p>
                      <a:pPr lvl="0">
                        <a:buNone/>
                      </a:pPr>
                      <a:r>
                        <a:rPr lang="en-US" sz="1600" noProof="1"/>
                        <a:t>2022-12-31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JHU Covid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9558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r>
                        <a:rPr lang="en-US" sz="1600" b="1" noProof="1"/>
                        <a:t>covid_cases_num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Number of covid cases in county, by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0-3429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JHU Covid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noProof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758474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r>
                        <a:rPr lang="en-US" sz="1600" b="1" noProof="1"/>
                        <a:t>covid_cases_rate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Covid cases per 100k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50.2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0-441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1"/>
                        <a:t>JHU Covid database; Census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noProof="1"/>
                        <a:t>Population denom derived from Census 5-year ACS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90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68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FCBE4-75C8-2BC5-C8F0-FA4E39F0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E4E0-0847-ACB2-FB7E-0B1ED509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Tips for Addressing Ghoulish Geolocation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7A90-4589-4DE4-2FFE-EFCB002A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4760" cy="383494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000" dirty="0"/>
              <a:t>HHS CMS metadata standards for machine-readable price transparency data: </a:t>
            </a:r>
            <a:r>
              <a:rPr lang="en-US" sz="4000" dirty="0">
                <a:hlinkClick r:id="rId3"/>
              </a:rPr>
              <a:t>hospital-price-transparency/documentation/CSV at master · </a:t>
            </a:r>
            <a:r>
              <a:rPr lang="en-US" sz="4000" dirty="0" err="1">
                <a:hlinkClick r:id="rId3"/>
              </a:rPr>
              <a:t>CMSgov</a:t>
            </a:r>
            <a:r>
              <a:rPr lang="en-US" sz="4000" dirty="0">
                <a:hlinkClick r:id="rId3"/>
              </a:rPr>
              <a:t>/hospital-price-transparency</a:t>
            </a:r>
            <a:endParaRPr lang="en-US" sz="4000" dirty="0"/>
          </a:p>
          <a:p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80EB-71C0-5038-6F5B-823336C61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720" y="1356698"/>
            <a:ext cx="6482080" cy="51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10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FCBE4-75C8-2BC5-C8F0-FA4E39F0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E4E0-0847-ACB2-FB7E-0B1ED509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171"/>
            <a:ext cx="10515600" cy="1325563"/>
          </a:xfrm>
        </p:spPr>
        <p:txBody>
          <a:bodyPr/>
          <a:lstStyle/>
          <a:p>
            <a:r>
              <a:rPr lang="en-US" dirty="0"/>
              <a:t>Tips for Addressing Ghoulish Geolocation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7A90-4589-4DE4-2FFE-EFCB002A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95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NCHS metadata standards:</a:t>
            </a:r>
          </a:p>
          <a:p>
            <a:pPr lvl="1"/>
            <a:r>
              <a:rPr lang="en-US" dirty="0">
                <a:hlinkClick r:id="rId3"/>
              </a:rPr>
              <a:t>https://intranet.cdc.gov/nchs/data-science/metadata.htm</a:t>
            </a:r>
            <a:endParaRPr lang="en-US" dirty="0"/>
          </a:p>
          <a:p>
            <a:r>
              <a:rPr lang="en-US" dirty="0"/>
              <a:t>External resources that go into a nice level of detail about style and formatting advice for data dictionaries and metadata:</a:t>
            </a:r>
          </a:p>
          <a:p>
            <a:pPr lvl="1"/>
            <a:r>
              <a:rPr lang="en-US" dirty="0">
                <a:ea typeface="+mn-lt"/>
                <a:cs typeface="+mn-lt"/>
                <a:hlinkClick r:id="rId4"/>
              </a:rPr>
              <a:t>Getting Started Creating Data Dictionaries: How to Create a Shareable Data Set 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hlinkClick r:id="rId5"/>
              </a:rPr>
              <a:t>Improving Metadata Infrastructure for Complex Surveys: Insights from the Fragile Families Challenge - PMC (nih.gov)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pPr lvl="2"/>
            <a:endParaRPr lang="en-US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026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BDE3975-C4B6-402A-6C61-0C8A10056D69}"/>
              </a:ext>
            </a:extLst>
          </p:cNvPr>
          <p:cNvSpPr txBox="1">
            <a:spLocks/>
          </p:cNvSpPr>
          <p:nvPr/>
        </p:nvSpPr>
        <p:spPr>
          <a:xfrm>
            <a:off x="5348546" y="1861676"/>
            <a:ext cx="6573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50000"/>
              </a:lnSpc>
              <a:buFont typeface="+mj-lt"/>
              <a:buAutoNum type="arabicParenR"/>
            </a:pPr>
            <a:r>
              <a:rPr lang="en-US" sz="3200" dirty="0"/>
              <a:t>Mysterious Missing Rows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arenR"/>
            </a:pPr>
            <a:r>
              <a:rPr lang="en-US" sz="3200" dirty="0"/>
              <a:t>Diabolical Date Formatting</a:t>
            </a:r>
          </a:p>
          <a:p>
            <a:pPr marL="514350" indent="-514350" algn="l">
              <a:lnSpc>
                <a:spcPct val="150000"/>
              </a:lnSpc>
              <a:buFont typeface="+mj-lt"/>
              <a:buAutoNum type="arabicParenR"/>
            </a:pPr>
            <a:r>
              <a:rPr lang="en-US" sz="3200" dirty="0"/>
              <a:t>Ghoulish Geolocations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C421EE-F906-270F-131B-74B4396A705F}"/>
              </a:ext>
            </a:extLst>
          </p:cNvPr>
          <p:cNvGrpSpPr/>
          <p:nvPr/>
        </p:nvGrpSpPr>
        <p:grpSpPr>
          <a:xfrm>
            <a:off x="1026313" y="406267"/>
            <a:ext cx="4031962" cy="6332769"/>
            <a:chOff x="1026313" y="406267"/>
            <a:chExt cx="4031962" cy="6332769"/>
          </a:xfrm>
        </p:grpSpPr>
        <p:pic>
          <p:nvPicPr>
            <p:cNvPr id="3" name="Picture 2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216BB889-F6E7-687A-49B8-1461A582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313" y="406267"/>
              <a:ext cx="4031962" cy="633276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B6CBF2-ADB0-6892-002C-E72162DF7AD2}"/>
                </a:ext>
              </a:extLst>
            </p:cNvPr>
            <p:cNvSpPr txBox="1"/>
            <p:nvPr/>
          </p:nvSpPr>
          <p:spPr>
            <a:xfrm>
              <a:off x="2719647" y="2400300"/>
              <a:ext cx="22920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ABOUT DATA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33E4E9-962E-FD33-653E-92C1E525410D}"/>
                </a:ext>
              </a:extLst>
            </p:cNvPr>
            <p:cNvSpPr/>
            <p:nvPr/>
          </p:nvSpPr>
          <p:spPr>
            <a:xfrm>
              <a:off x="1319630" y="2923520"/>
              <a:ext cx="3445328" cy="3528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raphic 4" descr="Scatterplot outline">
            <a:extLst>
              <a:ext uri="{FF2B5EF4-FFF2-40B4-BE49-F238E27FC236}">
                <a16:creationId xmlns:a16="http://schemas.microsoft.com/office/drawing/2014/main" id="{E4FDDB20-977C-CE46-0BE2-3A84FEC6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2472" y="3345193"/>
            <a:ext cx="2696378" cy="26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835A6-D25D-C852-EF5C-1F5B7451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6" name="Picture 5" descr="A ghost and a normal distribution graph&#10;&#10;Description automatically generated">
            <a:extLst>
              <a:ext uri="{FF2B5EF4-FFF2-40B4-BE49-F238E27FC236}">
                <a16:creationId xmlns:a16="http://schemas.microsoft.com/office/drawing/2014/main" id="{E8198ECC-CA8E-EA65-A3E0-FDE69B636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</p:spTree>
    <p:extLst>
      <p:ext uri="{BB962C8B-B14F-4D97-AF65-F5344CB8AC3E}">
        <p14:creationId xmlns:p14="http://schemas.microsoft.com/office/powerpoint/2010/main" val="274622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D14BE-12BD-E2A6-26A0-BF63E80E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3" y="1825624"/>
            <a:ext cx="6137364" cy="4368141"/>
          </a:xfrm>
        </p:spPr>
        <p:txBody>
          <a:bodyPr>
            <a:normAutofit/>
          </a:bodyPr>
          <a:lstStyle/>
          <a:p>
            <a:r>
              <a:rPr lang="en-US" dirty="0"/>
              <a:t>Public Health England (PHE) usually received Covid testing data from labs in a </a:t>
            </a:r>
            <a:r>
              <a:rPr lang="en-US" b="1" dirty="0"/>
              <a:t>.csv</a:t>
            </a:r>
            <a:r>
              <a:rPr lang="en-US" dirty="0"/>
              <a:t> file format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28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D14BE-12BD-E2A6-26A0-BF63E80E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3" y="1825624"/>
            <a:ext cx="6137364" cy="4368141"/>
          </a:xfrm>
        </p:spPr>
        <p:txBody>
          <a:bodyPr>
            <a:normAutofit/>
          </a:bodyPr>
          <a:lstStyle/>
          <a:p>
            <a:r>
              <a:rPr lang="en-US" dirty="0"/>
              <a:t>Public Health England (PHE) usually received Covid testing data from labs in a </a:t>
            </a:r>
            <a:r>
              <a:rPr lang="en-US" b="1" dirty="0"/>
              <a:t>.csv</a:t>
            </a:r>
            <a:r>
              <a:rPr lang="en-US" dirty="0"/>
              <a:t> file format</a:t>
            </a:r>
          </a:p>
          <a:p>
            <a:r>
              <a:rPr lang="en-US" dirty="0"/>
              <a:t>One week in October 2020, PHE imported testing data into pre-2007 Excel 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3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D14BE-12BD-E2A6-26A0-BF63E80E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3" y="1825624"/>
            <a:ext cx="6137364" cy="4368141"/>
          </a:xfrm>
        </p:spPr>
        <p:txBody>
          <a:bodyPr>
            <a:normAutofit/>
          </a:bodyPr>
          <a:lstStyle/>
          <a:p>
            <a:r>
              <a:rPr lang="en-US" dirty="0"/>
              <a:t>Public Health England (PHE) usually received Covid testing data from labs in a </a:t>
            </a:r>
            <a:r>
              <a:rPr lang="en-US" b="1" dirty="0"/>
              <a:t>.csv</a:t>
            </a:r>
            <a:r>
              <a:rPr lang="en-US" dirty="0"/>
              <a:t> file format</a:t>
            </a:r>
          </a:p>
          <a:p>
            <a:r>
              <a:rPr lang="en-US" dirty="0"/>
              <a:t>One week in October 2020, PHE imported testing data into pre-2007 Excel 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 files</a:t>
            </a:r>
          </a:p>
          <a:p>
            <a:r>
              <a:rPr lang="en-US" dirty="0"/>
              <a:t>Multiple rows per test result</a:t>
            </a:r>
          </a:p>
          <a:p>
            <a:r>
              <a:rPr lang="en-US" dirty="0"/>
              <a:t>Excel has a row processing limit of:</a:t>
            </a:r>
          </a:p>
          <a:p>
            <a:pPr lvl="1"/>
            <a:r>
              <a:rPr lang="en-US" dirty="0"/>
              <a:t>1,048,576 rows (.XLSX)</a:t>
            </a:r>
          </a:p>
          <a:p>
            <a:pPr lvl="1"/>
            <a:r>
              <a:rPr lang="en-US" dirty="0"/>
              <a:t>65,000 rows (.XLS pre-2007)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68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CD14BE-12BD-E2A6-26A0-BF63E80E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33" y="1825624"/>
            <a:ext cx="6137364" cy="4368141"/>
          </a:xfrm>
        </p:spPr>
        <p:txBody>
          <a:bodyPr>
            <a:normAutofit/>
          </a:bodyPr>
          <a:lstStyle/>
          <a:p>
            <a:r>
              <a:rPr lang="en-US" dirty="0"/>
              <a:t>Public Health England (PHE) usually received Covid testing data from labs in a </a:t>
            </a:r>
            <a:r>
              <a:rPr lang="en-US" b="1" dirty="0"/>
              <a:t>.csv</a:t>
            </a:r>
            <a:r>
              <a:rPr lang="en-US" dirty="0"/>
              <a:t> file format</a:t>
            </a:r>
          </a:p>
          <a:p>
            <a:r>
              <a:rPr lang="en-US" dirty="0"/>
              <a:t>One week in October 2020, PHE imported testing data into pre-2007 Excel 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 files</a:t>
            </a:r>
          </a:p>
          <a:p>
            <a:r>
              <a:rPr lang="en-US" dirty="0"/>
              <a:t>Multiple rows per test result</a:t>
            </a:r>
          </a:p>
          <a:p>
            <a:r>
              <a:rPr lang="en-US" dirty="0"/>
              <a:t>Excel has a row processing limit of:</a:t>
            </a:r>
          </a:p>
          <a:p>
            <a:pPr lvl="1"/>
            <a:r>
              <a:rPr lang="en-US" dirty="0"/>
              <a:t>1,048,576 rows (.XLSX)</a:t>
            </a:r>
          </a:p>
          <a:p>
            <a:pPr lvl="1"/>
            <a:r>
              <a:rPr lang="en-US" dirty="0"/>
              <a:t>65,000 rows (.XLS pre-2007)</a:t>
            </a:r>
          </a:p>
          <a:p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E66641-66FF-3FF8-F944-83863B9057E4}"/>
              </a:ext>
            </a:extLst>
          </p:cNvPr>
          <p:cNvSpPr txBox="1">
            <a:spLocks/>
          </p:cNvSpPr>
          <p:nvPr/>
        </p:nvSpPr>
        <p:spPr>
          <a:xfrm>
            <a:off x="6677297" y="1946365"/>
            <a:ext cx="4974771" cy="386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15,841 rows of case data  disappeared from the document used for contact tracing! 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Graphic 3" descr="Ghost with solid fill">
            <a:extLst>
              <a:ext uri="{FF2B5EF4-FFF2-40B4-BE49-F238E27FC236}">
                <a16:creationId xmlns:a16="http://schemas.microsoft.com/office/drawing/2014/main" id="{86610136-5E9A-95C7-ACF5-205D78D03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0281" y="3755571"/>
            <a:ext cx="1587137" cy="158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0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FB7DB-5A61-80B1-09DE-F89B0361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/>
          <a:lstStyle/>
          <a:p>
            <a:r>
              <a:rPr lang="en-US" dirty="0"/>
              <a:t>Mysterious Missing Rows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B835E6A-584C-A0B0-6BAE-F63E8E3046DB}"/>
              </a:ext>
            </a:extLst>
          </p:cNvPr>
          <p:cNvSpPr txBox="1">
            <a:spLocks/>
          </p:cNvSpPr>
          <p:nvPr/>
        </p:nvSpPr>
        <p:spPr>
          <a:xfrm>
            <a:off x="6677297" y="1946365"/>
            <a:ext cx="4974771" cy="3860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15,841 rows of case </a:t>
            </a:r>
            <a:r>
              <a:rPr lang="en-US">
                <a:solidFill>
                  <a:srgbClr val="C00000"/>
                </a:solidFill>
                <a:sym typeface="Wingdings" panose="05000000000000000000" pitchFamily="2" charset="2"/>
              </a:rPr>
              <a:t>data   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disappeared from the document used for contact tracing! 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6" name="Graphic 5" descr="Ghost with solid fill">
            <a:extLst>
              <a:ext uri="{FF2B5EF4-FFF2-40B4-BE49-F238E27FC236}">
                <a16:creationId xmlns:a16="http://schemas.microsoft.com/office/drawing/2014/main" id="{76F9E6D6-5B3F-8A2E-A8A0-22828B747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0281" y="3755571"/>
            <a:ext cx="1587137" cy="1587137"/>
          </a:xfrm>
          <a:prstGeom prst="rect">
            <a:avLst/>
          </a:prstGeom>
        </p:spPr>
      </p:pic>
      <p:pic>
        <p:nvPicPr>
          <p:cNvPr id="9" name="Picture 8" descr="A computer screen with a picture of a person&#10;&#10;Description automatically generated">
            <a:extLst>
              <a:ext uri="{FF2B5EF4-FFF2-40B4-BE49-F238E27FC236}">
                <a16:creationId xmlns:a16="http://schemas.microsoft.com/office/drawing/2014/main" id="{18A91358-9B67-7B57-99B1-77CFA9E086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6" t="26857" r="67429" b="19429"/>
          <a:stretch/>
        </p:blipFill>
        <p:spPr>
          <a:xfrm>
            <a:off x="1449976" y="1287976"/>
            <a:ext cx="3631475" cy="53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9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E68750B6A0764896AF5A38F8935D29" ma:contentTypeVersion="15" ma:contentTypeDescription="Create a new document." ma:contentTypeScope="" ma:versionID="654ccbde88a2313157fa768692dd1c19">
  <xsd:schema xmlns:xsd="http://www.w3.org/2001/XMLSchema" xmlns:xs="http://www.w3.org/2001/XMLSchema" xmlns:p="http://schemas.microsoft.com/office/2006/metadata/properties" xmlns:ns2="1eb22155-23ca-417c-b406-40ece681d6e2" xmlns:ns3="9ffdb415-29d8-4328-be42-2d73a43cfe22" targetNamespace="http://schemas.microsoft.com/office/2006/metadata/properties" ma:root="true" ma:fieldsID="05dfa4b61b10a679bb19bd152aceca99" ns2:_="" ns3:_="">
    <xsd:import namespace="1eb22155-23ca-417c-b406-40ece681d6e2"/>
    <xsd:import namespace="9ffdb415-29d8-4328-be42-2d73a43cfe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22155-23ca-417c-b406-40ece681d6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4767d08-2742-46f5-905b-88795b83120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fdb415-29d8-4328-be42-2d73a43cfe2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f78fff59-223f-4d39-a2d8-4fe55ecb861f}" ma:internalName="TaxCatchAll" ma:showField="CatchAllData" ma:web="9ffdb415-29d8-4328-be42-2d73a43cfe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b22155-23ca-417c-b406-40ece681d6e2">
      <Terms xmlns="http://schemas.microsoft.com/office/infopath/2007/PartnerControls"/>
    </lcf76f155ced4ddcb4097134ff3c332f>
    <TaxCatchAll xmlns="9ffdb415-29d8-4328-be42-2d73a43cfe22" xsi:nil="true"/>
  </documentManagement>
</p:properties>
</file>

<file path=customXml/item3.xml><?xml version="1.0" encoding="utf-8"?>
<?mso-contentType ?>
<FormTemplates xmlns="http://schemas.microsoft.com/sharepoint/v3/contenttype/forms"/>
</file>

<file path=customXml/itemProps1.xml><?xml version="1.0" encoding="utf-8"?>
<ds:datastoreItem xmlns:ds="http://schemas.openxmlformats.org/officeDocument/2006/customXml" ds:itemID="{EF510CC6-D71D-4EB7-B9A3-0EF5BDC05F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b22155-23ca-417c-b406-40ece681d6e2"/>
    <ds:schemaRef ds:uri="9ffdb415-29d8-4328-be42-2d73a43cf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77D9DD-06ED-4CE7-8478-7C9BDF94A2AD}">
  <ds:schemaRefs>
    <ds:schemaRef ds:uri="http://schemas.microsoft.com/office/2006/metadata/properties"/>
    <ds:schemaRef ds:uri="http://schemas.microsoft.com/office/infopath/2007/PartnerControls"/>
    <ds:schemaRef ds:uri="1eb22155-23ca-417c-b406-40ece681d6e2"/>
    <ds:schemaRef ds:uri="9ffdb415-29d8-4328-be42-2d73a43cfe22"/>
  </ds:schemaRefs>
</ds:datastoreItem>
</file>

<file path=customXml/itemProps3.xml><?xml version="1.0" encoding="utf-8"?>
<ds:datastoreItem xmlns:ds="http://schemas.openxmlformats.org/officeDocument/2006/customXml" ds:itemID="{5F670084-7CA7-4C00-B804-2DE9A440BA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1671</Words>
  <Application>Microsoft Office PowerPoint</Application>
  <PresentationFormat>Widescreen</PresentationFormat>
  <Paragraphs>258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Scary Data Stories  (&amp; Tips for Warding off Data Vampires)</vt:lpstr>
      <vt:lpstr>Presentation note</vt:lpstr>
      <vt:lpstr>PowerPoint Presentation</vt:lpstr>
      <vt:lpstr>Mysterious Missing Rows</vt:lpstr>
      <vt:lpstr>Mysterious Missing Rows</vt:lpstr>
      <vt:lpstr>Mysterious Missing Rows</vt:lpstr>
      <vt:lpstr>Mysterious Missing Rows</vt:lpstr>
      <vt:lpstr>Mysterious Missing Rows</vt:lpstr>
      <vt:lpstr>Mysterious Missing Rows</vt:lpstr>
      <vt:lpstr>Tips to Address Mysterious Missing Rows</vt:lpstr>
      <vt:lpstr>Tips to Address Mysterious Missing Rows</vt:lpstr>
      <vt:lpstr>Tips to Address Mysterious Missing Rows</vt:lpstr>
      <vt:lpstr>Diabolical Date Formatting</vt:lpstr>
      <vt:lpstr>Diabolical Date Formatting</vt:lpstr>
      <vt:lpstr>Diabolical Date Formatting</vt:lpstr>
      <vt:lpstr>Diabolical Date Formatting</vt:lpstr>
      <vt:lpstr>Tips to Address Diabolical Date Formatting</vt:lpstr>
      <vt:lpstr>Tips to Address Diabolical Date Formatting</vt:lpstr>
      <vt:lpstr>Tips to Address Diabolical Date Formatting</vt:lpstr>
      <vt:lpstr>Ghoulish Geolocation Coordinates</vt:lpstr>
      <vt:lpstr>Ghoulish Geolocation Coordinates</vt:lpstr>
      <vt:lpstr>Ghoulish Geolocation Coordinates</vt:lpstr>
      <vt:lpstr>Ghoulish Geolocation Coordinates</vt:lpstr>
      <vt:lpstr>Ghoulish Geolocation Coordinates</vt:lpstr>
      <vt:lpstr>Ghoulish Geolocation Coordinates</vt:lpstr>
      <vt:lpstr>Tips for Addressing Ghoulish Geolocation Coordinates</vt:lpstr>
      <vt:lpstr>Tips for Addressing Ghoulish Geolocation Coordinates</vt:lpstr>
      <vt:lpstr>Tips for Addressing Ghoulish Geolocation Coordinates</vt:lpstr>
      <vt:lpstr>Tips for Addressing Ghoulish Geolocation Coordinates</vt:lpstr>
      <vt:lpstr>Thank you!</vt:lpstr>
    </vt:vector>
  </TitlesOfParts>
  <Company>Department of State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Spooky Data Mishaps  (&amp; How to Prevent Them)</dc:title>
  <dc:creator>Ruth, Alexandra R</dc:creator>
  <cp:lastModifiedBy>Ruth, Alexandra (Ali) (CDC/IOD/OPHDST/NCHS)</cp:lastModifiedBy>
  <cp:revision>132</cp:revision>
  <dcterms:created xsi:type="dcterms:W3CDTF">2023-10-24T18:08:07Z</dcterms:created>
  <dcterms:modified xsi:type="dcterms:W3CDTF">2024-10-31T19:49:21Z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665d9ee-429a-4d5f-97cc-cfb56e044a6e_Enabled">
    <vt:lpwstr>true</vt:lpwstr>
  </property>
  <property fmtid="{D5CDD505-2E9C-101B-9397-08002B2CF9AE}" pid="3" name="MSIP_Label_1665d9ee-429a-4d5f-97cc-cfb56e044a6e_SetDate">
    <vt:lpwstr>2023-10-24T18:15:21Z</vt:lpwstr>
  </property>
  <property fmtid="{D5CDD505-2E9C-101B-9397-08002B2CF9AE}" pid="4" name="MSIP_Label_1665d9ee-429a-4d5f-97cc-cfb56e044a6e_Method">
    <vt:lpwstr>Privileged</vt:lpwstr>
  </property>
  <property fmtid="{D5CDD505-2E9C-101B-9397-08002B2CF9AE}" pid="5" name="MSIP_Label_1665d9ee-429a-4d5f-97cc-cfb56e044a6e_Name">
    <vt:lpwstr>1665d9ee-429a-4d5f-97cc-cfb56e044a6e</vt:lpwstr>
  </property>
  <property fmtid="{D5CDD505-2E9C-101B-9397-08002B2CF9AE}" pid="6" name="MSIP_Label_1665d9ee-429a-4d5f-97cc-cfb56e044a6e_SiteId">
    <vt:lpwstr>66cf5074-5afe-48d1-a691-a12b2121f44b</vt:lpwstr>
  </property>
  <property fmtid="{D5CDD505-2E9C-101B-9397-08002B2CF9AE}" pid="7" name="MSIP_Label_1665d9ee-429a-4d5f-97cc-cfb56e044a6e_ActionId">
    <vt:lpwstr>bc9bdcc9-3ad8-448d-9326-080450f1782c</vt:lpwstr>
  </property>
  <property fmtid="{D5CDD505-2E9C-101B-9397-08002B2CF9AE}" pid="8" name="MSIP_Label_1665d9ee-429a-4d5f-97cc-cfb56e044a6e_ContentBits">
    <vt:lpwstr>0</vt:lpwstr>
  </property>
  <property fmtid="{D5CDD505-2E9C-101B-9397-08002B2CF9AE}" pid="9" name="ContentTypeId">
    <vt:lpwstr>0x0101005DE68750B6A0764896AF5A38F8935D29</vt:lpwstr>
  </property>
  <property fmtid="{D5CDD505-2E9C-101B-9397-08002B2CF9AE}" pid="10" name="MediaServiceImageTags">
    <vt:lpwstr/>
  </property>
  <property fmtid="{D5CDD505-2E9C-101B-9397-08002B2CF9AE}" pid="11" name="MSIP_Label_8af03ff0-41c5-4c41-b55e-fabb8fae94be_Enabled">
    <vt:lpwstr>true</vt:lpwstr>
  </property>
  <property fmtid="{D5CDD505-2E9C-101B-9397-08002B2CF9AE}" pid="12" name="MSIP_Label_8af03ff0-41c5-4c41-b55e-fabb8fae94be_SetDate">
    <vt:lpwstr>2024-09-13T17:07:04Z</vt:lpwstr>
  </property>
  <property fmtid="{D5CDD505-2E9C-101B-9397-08002B2CF9AE}" pid="13" name="MSIP_Label_8af03ff0-41c5-4c41-b55e-fabb8fae94be_Method">
    <vt:lpwstr>Privileged</vt:lpwstr>
  </property>
  <property fmtid="{D5CDD505-2E9C-101B-9397-08002B2CF9AE}" pid="14" name="MSIP_Label_8af03ff0-41c5-4c41-b55e-fabb8fae94be_Name">
    <vt:lpwstr>8af03ff0-41c5-4c41-b55e-fabb8fae94be</vt:lpwstr>
  </property>
  <property fmtid="{D5CDD505-2E9C-101B-9397-08002B2CF9AE}" pid="15" name="MSIP_Label_8af03ff0-41c5-4c41-b55e-fabb8fae94be_SiteId">
    <vt:lpwstr>9ce70869-60db-44fd-abe8-d2767077fc8f</vt:lpwstr>
  </property>
  <property fmtid="{D5CDD505-2E9C-101B-9397-08002B2CF9AE}" pid="16" name="MSIP_Label_8af03ff0-41c5-4c41-b55e-fabb8fae94be_ActionId">
    <vt:lpwstr>b210c2a7-75cf-42c4-9882-756affcc1a91</vt:lpwstr>
  </property>
  <property fmtid="{D5CDD505-2E9C-101B-9397-08002B2CF9AE}" pid="17" name="MSIP_Label_8af03ff0-41c5-4c41-b55e-fabb8fae94be_ContentBits">
    <vt:lpwstr>0</vt:lpwstr>
  </property>
</Properties>
</file>